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950" r:id="rId2"/>
    <p:sldId id="717" r:id="rId3"/>
    <p:sldId id="1005" r:id="rId4"/>
    <p:sldId id="1006" r:id="rId5"/>
    <p:sldId id="757" r:id="rId6"/>
    <p:sldId id="965" r:id="rId7"/>
    <p:sldId id="966" r:id="rId8"/>
    <p:sldId id="967" r:id="rId9"/>
    <p:sldId id="984" r:id="rId10"/>
    <p:sldId id="986" r:id="rId11"/>
    <p:sldId id="987" r:id="rId12"/>
    <p:sldId id="988" r:id="rId13"/>
    <p:sldId id="989" r:id="rId14"/>
    <p:sldId id="990" r:id="rId15"/>
    <p:sldId id="991" r:id="rId16"/>
    <p:sldId id="992" r:id="rId17"/>
    <p:sldId id="993" r:id="rId18"/>
    <p:sldId id="994" r:id="rId19"/>
    <p:sldId id="995" r:id="rId20"/>
    <p:sldId id="936" r:id="rId21"/>
    <p:sldId id="934" r:id="rId22"/>
    <p:sldId id="935" r:id="rId23"/>
    <p:sldId id="939" r:id="rId24"/>
    <p:sldId id="959" r:id="rId25"/>
    <p:sldId id="960" r:id="rId26"/>
    <p:sldId id="940" r:id="rId27"/>
    <p:sldId id="948" r:id="rId28"/>
    <p:sldId id="943" r:id="rId29"/>
    <p:sldId id="942" r:id="rId30"/>
    <p:sldId id="944" r:id="rId31"/>
    <p:sldId id="949" r:id="rId32"/>
    <p:sldId id="946" r:id="rId33"/>
    <p:sldId id="956" r:id="rId34"/>
    <p:sldId id="957" r:id="rId35"/>
    <p:sldId id="929" r:id="rId36"/>
    <p:sldId id="930" r:id="rId37"/>
    <p:sldId id="980" r:id="rId38"/>
    <p:sldId id="981" r:id="rId39"/>
    <p:sldId id="982" r:id="rId40"/>
    <p:sldId id="983" r:id="rId41"/>
    <p:sldId id="1004" r:id="rId42"/>
    <p:sldId id="996" r:id="rId43"/>
    <p:sldId id="997" r:id="rId44"/>
    <p:sldId id="998" r:id="rId45"/>
    <p:sldId id="999" r:id="rId46"/>
    <p:sldId id="1000" r:id="rId47"/>
    <p:sldId id="1001" r:id="rId48"/>
    <p:sldId id="1002" r:id="rId49"/>
    <p:sldId id="1003" r:id="rId50"/>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93"/>
    <a:srgbClr val="FFB9B9"/>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131" autoAdjust="0"/>
  </p:normalViewPr>
  <p:slideViewPr>
    <p:cSldViewPr>
      <p:cViewPr varScale="1">
        <p:scale>
          <a:sx n="69" d="100"/>
          <a:sy n="69" d="100"/>
        </p:scale>
        <p:origin x="11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Departamenti per Trajnime / KRPP </a:t>
            </a: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Departamenti per Trajnime / KRPP </a:t>
            </a: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Tree>
    <p:extLst>
      <p:ext uri="{BB962C8B-B14F-4D97-AF65-F5344CB8AC3E}">
        <p14:creationId xmlns:p14="http://schemas.microsoft.com/office/powerpoint/2010/main" val="55263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389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1439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796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14500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0987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1094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64970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6567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8676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066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2409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7429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7491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4963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3267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8043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4224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4224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Tree>
    <p:extLst>
      <p:ext uri="{BB962C8B-B14F-4D97-AF65-F5344CB8AC3E}">
        <p14:creationId xmlns:p14="http://schemas.microsoft.com/office/powerpoint/2010/main" val="3939975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118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57833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2253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2556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6326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5737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5585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per Trajnime  / KRPP </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9144000" cy="5029201"/>
          </a:xfrm>
        </p:spPr>
        <p:txBody>
          <a:bodyPr/>
          <a:lstStyle/>
          <a:p>
            <a:pPr marL="0" indent="0">
              <a:buNone/>
            </a:pP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PROKURIMI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SHERBIMEVE </a:t>
            </a:r>
          </a:p>
          <a:p>
            <a:pPr marL="0" indent="0">
              <a:buNone/>
            </a:pP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KONSULENTE </a:t>
            </a:r>
            <a:endParaRPr lang="en-US" sz="2800" b="1" dirty="0">
              <a:solidFill>
                <a:srgbClr val="002060"/>
              </a:solidFill>
              <a:latin typeface="Cambria" panose="02040503050406030204" pitchFamily="18" charset="0"/>
              <a:ea typeface="Cambria" panose="02040503050406030204" pitchFamily="18" charset="0"/>
            </a:endParaRPr>
          </a:p>
          <a:p>
            <a:pPr marL="0" indent="0">
              <a:buNone/>
            </a:pPr>
            <a:r>
              <a:rPr lang="en-US" sz="2800" b="1" dirty="0" smtClean="0">
                <a:solidFill>
                  <a:srgbClr val="002060"/>
                </a:solidFill>
                <a:latin typeface="Cambria" panose="02040503050406030204" pitchFamily="18" charset="0"/>
                <a:ea typeface="Cambria" panose="02040503050406030204" pitchFamily="18" charset="0"/>
              </a:rPr>
              <a:t>              </a:t>
            </a:r>
          </a:p>
          <a:p>
            <a:pPr marL="0" indent="0">
              <a:buNone/>
            </a:pP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en-US" sz="2000" b="1" dirty="0" smtClean="0">
                <a:solidFill>
                  <a:srgbClr val="002060"/>
                </a:solidFill>
                <a:latin typeface="Cambria" panose="02040503050406030204" pitchFamily="18" charset="0"/>
                <a:ea typeface="Cambria" panose="02040503050406030204" pitchFamily="18" charset="0"/>
              </a:rPr>
              <a:t>Moduli </a:t>
            </a:r>
            <a:r>
              <a:rPr lang="en-US" sz="2000" b="1" dirty="0" err="1" smtClean="0">
                <a:solidFill>
                  <a:srgbClr val="002060"/>
                </a:solidFill>
                <a:latin typeface="Cambria" panose="02040503050406030204" pitchFamily="18" charset="0"/>
                <a:ea typeface="Cambria" panose="02040503050406030204" pitchFamily="18" charset="0"/>
              </a:rPr>
              <a:t>i</a:t>
            </a:r>
            <a:r>
              <a:rPr lang="en-US" sz="2000" b="1" dirty="0" smtClean="0">
                <a:solidFill>
                  <a:srgbClr val="002060"/>
                </a:solidFill>
                <a:latin typeface="Cambria" panose="02040503050406030204" pitchFamily="18" charset="0"/>
                <a:ea typeface="Cambria" panose="02040503050406030204" pitchFamily="18" charset="0"/>
              </a:rPr>
              <a:t> 10 </a:t>
            </a:r>
            <a:r>
              <a:rPr lang="en-US" sz="2000" b="1" dirty="0" err="1" smtClean="0">
                <a:solidFill>
                  <a:srgbClr val="002060"/>
                </a:solidFill>
                <a:latin typeface="Cambria" panose="02040503050406030204" pitchFamily="18" charset="0"/>
                <a:ea typeface="Cambria" panose="02040503050406030204" pitchFamily="18" charset="0"/>
              </a:rPr>
              <a:t>i</a:t>
            </a:r>
            <a:r>
              <a:rPr lang="en-US" sz="2000" b="1" dirty="0" smtClean="0">
                <a:solidFill>
                  <a:srgbClr val="002060"/>
                </a:solidFill>
                <a:latin typeface="Cambria" panose="02040503050406030204" pitchFamily="18" charset="0"/>
                <a:ea typeface="Cambria" panose="02040503050406030204" pitchFamily="18" charset="0"/>
              </a:rPr>
              <a:t> </a:t>
            </a:r>
            <a:r>
              <a:rPr lang="en-US" sz="2000" b="1" dirty="0" err="1" smtClean="0">
                <a:solidFill>
                  <a:srgbClr val="002060"/>
                </a:solidFill>
                <a:latin typeface="Cambria" panose="02040503050406030204" pitchFamily="18" charset="0"/>
                <a:ea typeface="Cambria" panose="02040503050406030204" pitchFamily="18" charset="0"/>
              </a:rPr>
              <a:t>trajnimit</a:t>
            </a:r>
            <a:r>
              <a:rPr lang="en-US" sz="2000" b="1" dirty="0" smtClean="0">
                <a:solidFill>
                  <a:srgbClr val="002060"/>
                </a:solidFill>
                <a:latin typeface="Cambria" panose="02040503050406030204" pitchFamily="18" charset="0"/>
                <a:ea typeface="Cambria" panose="02040503050406030204" pitchFamily="18" charset="0"/>
              </a:rPr>
              <a:t> /2023 </a:t>
            </a:r>
            <a:endParaRPr lang="sq-AL" sz="2000" b="1" dirty="0" smtClean="0">
              <a:solidFill>
                <a:srgbClr val="002060"/>
              </a:solidFill>
              <a:latin typeface="Cambria" panose="02040503050406030204" pitchFamily="18" charset="0"/>
              <a:ea typeface="Cambria" panose="02040503050406030204" pitchFamily="18" charset="0"/>
            </a:endParaRPr>
          </a:p>
          <a:p>
            <a:pPr marL="0" indent="0">
              <a:buNone/>
            </a:pPr>
            <a:endParaRPr lang="en-US" sz="2000" b="1" dirty="0" smtClean="0">
              <a:solidFill>
                <a:srgbClr val="002060"/>
              </a:solidFill>
              <a:latin typeface="Cambria" panose="02040503050406030204" pitchFamily="18" charset="0"/>
              <a:ea typeface="Cambria" panose="02040503050406030204" pitchFamily="18" charset="0"/>
            </a:endParaRPr>
          </a:p>
          <a:p>
            <a:pPr marL="0" indent="0">
              <a:buNone/>
            </a:pPr>
            <a:r>
              <a:rPr lang="sq-AL"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p>
          <a:p>
            <a:pPr marL="0" indent="0">
              <a:buNone/>
            </a:pP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sq-AL"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Departamenti </a:t>
            </a: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 Trajnime / KRPP </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0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endParaRPr lang="sq-AL" sz="2000" dirty="0">
              <a:solidFill>
                <a:schemeClr val="bg2">
                  <a:lumMod val="75000"/>
                </a:schemeClr>
              </a:solidFill>
            </a:endParaRPr>
          </a:p>
        </p:txBody>
      </p:sp>
      <p:pic>
        <p:nvPicPr>
          <p:cNvPr id="6" name="Picture 2" descr="baneriB11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274637"/>
            <a:ext cx="441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74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000" dirty="0" smtClean="0">
                <a:solidFill>
                  <a:schemeClr val="tx1"/>
                </a:solidFill>
                <a:latin typeface="Cambria" panose="02040503050406030204" pitchFamily="18" charset="0"/>
                <a:ea typeface="Cambria" panose="02040503050406030204" pitchFamily="18" charset="0"/>
              </a:rPr>
              <a:t>Gjatë zbatimit të projekteve të ndryshme sidomos ato me vlerë të madhe dhe komplekse, </a:t>
            </a:r>
            <a:r>
              <a:rPr lang="en-US" sz="2000" dirty="0" smtClean="0">
                <a:solidFill>
                  <a:schemeClr val="tx1"/>
                </a:solidFill>
                <a:latin typeface="Cambria" panose="02040503050406030204" pitchFamily="18" charset="0"/>
                <a:ea typeface="Cambria" panose="02040503050406030204" pitchFamily="18" charset="0"/>
              </a:rPr>
              <a:t>AK </a:t>
            </a:r>
            <a:r>
              <a:rPr lang="sq-AL" sz="2000" dirty="0" smtClean="0">
                <a:solidFill>
                  <a:schemeClr val="tx1"/>
                </a:solidFill>
                <a:latin typeface="Cambria" panose="02040503050406030204" pitchFamily="18" charset="0"/>
                <a:ea typeface="Cambria" panose="02040503050406030204" pitchFamily="18" charset="0"/>
              </a:rPr>
              <a:t>janë të detyruar dhe shpesh vendosin të punësojnë ekspertë nga fusha të ndryshme me qëllim të </a:t>
            </a:r>
            <a:r>
              <a:rPr lang="en-US" sz="2000" dirty="0" smtClean="0">
                <a:solidFill>
                  <a:schemeClr val="tx1"/>
                </a:solidFill>
                <a:latin typeface="Cambria" panose="02040503050406030204" pitchFamily="18" charset="0"/>
                <a:ea typeface="Cambria" panose="02040503050406030204" pitchFamily="18" charset="0"/>
              </a:rPr>
              <a:t>:</a:t>
            </a:r>
          </a:p>
          <a:p>
            <a:pPr lvl="1">
              <a:buFont typeface="Arial" panose="020B0604020202020204" pitchFamily="34" charset="0"/>
              <a:buChar char="•"/>
            </a:pPr>
            <a:r>
              <a:rPr lang="sq-AL" sz="2000" dirty="0" smtClean="0">
                <a:solidFill>
                  <a:schemeClr val="tx1"/>
                </a:solidFill>
                <a:latin typeface="Cambria" panose="02040503050406030204" pitchFamily="18" charset="0"/>
                <a:ea typeface="Cambria" panose="02040503050406030204" pitchFamily="18" charset="0"/>
              </a:rPr>
              <a:t>përgatitjes, </a:t>
            </a:r>
          </a:p>
          <a:p>
            <a:pPr lvl="1">
              <a:buFont typeface="Arial" panose="020B0604020202020204" pitchFamily="34" charset="0"/>
              <a:buChar char="•"/>
            </a:pPr>
            <a:r>
              <a:rPr lang="sq-AL" sz="2000" dirty="0" smtClean="0">
                <a:solidFill>
                  <a:schemeClr val="tx1"/>
                </a:solidFill>
                <a:latin typeface="Cambria" panose="02040503050406030204" pitchFamily="18" charset="0"/>
                <a:ea typeface="Cambria" panose="02040503050406030204" pitchFamily="18" charset="0"/>
              </a:rPr>
              <a:t>monitorimit, dhe </a:t>
            </a:r>
          </a:p>
          <a:p>
            <a:pPr lvl="1">
              <a:buFont typeface="Arial" panose="020B0604020202020204" pitchFamily="34" charset="0"/>
              <a:buChar char="•"/>
            </a:pPr>
            <a:r>
              <a:rPr lang="en-US" sz="2000" dirty="0">
                <a:solidFill>
                  <a:schemeClr val="tx1"/>
                </a:solidFill>
                <a:latin typeface="Cambria" panose="02040503050406030204" pitchFamily="18" charset="0"/>
                <a:ea typeface="Cambria" panose="02040503050406030204" pitchFamily="18" charset="0"/>
              </a:rPr>
              <a:t>z</a:t>
            </a:r>
            <a:r>
              <a:rPr lang="sq-AL" sz="2000" dirty="0" smtClean="0">
                <a:solidFill>
                  <a:schemeClr val="tx1"/>
                </a:solidFill>
                <a:latin typeface="Cambria" panose="02040503050406030204" pitchFamily="18" charset="0"/>
                <a:ea typeface="Cambria" panose="02040503050406030204" pitchFamily="18" charset="0"/>
              </a:rPr>
              <a:t>batimit te tyre </a:t>
            </a:r>
          </a:p>
          <a:p>
            <a:r>
              <a:rPr lang="sq-AL" sz="2000" dirty="0" smtClean="0">
                <a:solidFill>
                  <a:schemeClr val="tx1"/>
                </a:solidFill>
                <a:latin typeface="Cambria" panose="02040503050406030204" pitchFamily="18" charset="0"/>
                <a:ea typeface="Cambria" panose="02040503050406030204" pitchFamily="18" charset="0"/>
              </a:rPr>
              <a:t>Rekrutimi i këtyre ekspertëve</a:t>
            </a:r>
            <a:r>
              <a:rPr lang="en-US" sz="2000" dirty="0" smtClean="0">
                <a:solidFill>
                  <a:schemeClr val="tx1"/>
                </a:solidFill>
                <a:latin typeface="Cambria" panose="02040503050406030204" pitchFamily="18" charset="0"/>
                <a:ea typeface="Cambria" panose="02040503050406030204" pitchFamily="18" charset="0"/>
              </a:rPr>
              <a:t> </a:t>
            </a:r>
            <a:r>
              <a:rPr lang="sq-AL" sz="2000" dirty="0" smtClean="0">
                <a:solidFill>
                  <a:schemeClr val="tx1"/>
                </a:solidFill>
                <a:latin typeface="Cambria" panose="02040503050406030204" pitchFamily="18" charset="0"/>
                <a:ea typeface="Cambria" panose="02040503050406030204" pitchFamily="18" charset="0"/>
              </a:rPr>
              <a:t>bëhet nëpërmjet procedurave të prokurimit të ashtuquajtura </a:t>
            </a:r>
            <a:r>
              <a:rPr lang="sq-AL" sz="2000" b="1" dirty="0" smtClean="0">
                <a:solidFill>
                  <a:schemeClr val="tx1"/>
                </a:solidFill>
                <a:latin typeface="Cambria" panose="02040503050406030204" pitchFamily="18" charset="0"/>
                <a:ea typeface="Cambria" panose="02040503050406030204" pitchFamily="18" charset="0"/>
              </a:rPr>
              <a:t>Prokurimi i "Shërbimeve te </a:t>
            </a:r>
            <a:r>
              <a:rPr lang="sq-AL" sz="2000" b="1" dirty="0" err="1" smtClean="0">
                <a:solidFill>
                  <a:schemeClr val="tx1"/>
                </a:solidFill>
                <a:latin typeface="Cambria" panose="02040503050406030204" pitchFamily="18" charset="0"/>
                <a:ea typeface="Cambria" panose="02040503050406030204" pitchFamily="18" charset="0"/>
              </a:rPr>
              <a:t>Konsulences</a:t>
            </a:r>
            <a:r>
              <a:rPr lang="sq-AL" sz="2000" dirty="0" smtClean="0">
                <a:solidFill>
                  <a:schemeClr val="tx1"/>
                </a:solidFill>
                <a:latin typeface="Cambria" panose="02040503050406030204" pitchFamily="18" charset="0"/>
                <a:ea typeface="Cambria" panose="02040503050406030204" pitchFamily="18" charset="0"/>
              </a:rPr>
              <a:t>" </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Prokurimi i shërbimeve të </a:t>
            </a:r>
            <a:r>
              <a:rPr lang="sq-AL" sz="2000" dirty="0" err="1" smtClean="0">
                <a:solidFill>
                  <a:schemeClr val="tx1"/>
                </a:solidFill>
                <a:latin typeface="Cambria" panose="02040503050406030204" pitchFamily="18" charset="0"/>
                <a:ea typeface="Cambria" panose="02040503050406030204" pitchFamily="18" charset="0"/>
              </a:rPr>
              <a:t>konsulencës</a:t>
            </a:r>
            <a:r>
              <a:rPr lang="sq-AL" sz="2000" dirty="0" smtClean="0">
                <a:solidFill>
                  <a:schemeClr val="tx1"/>
                </a:solidFill>
                <a:latin typeface="Cambria" panose="02040503050406030204" pitchFamily="18" charset="0"/>
                <a:ea typeface="Cambria" panose="02040503050406030204" pitchFamily="18" charset="0"/>
              </a:rPr>
              <a:t> është shumë më i komplikuar </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Blerja e një </a:t>
            </a:r>
            <a:r>
              <a:rPr lang="sq-AL" sz="2000" b="1" dirty="0" smtClean="0">
                <a:solidFill>
                  <a:schemeClr val="tx1"/>
                </a:solidFill>
                <a:latin typeface="Cambria" panose="02040503050406030204" pitchFamily="18" charset="0"/>
                <a:ea typeface="Cambria" panose="02040503050406030204" pitchFamily="18" charset="0"/>
              </a:rPr>
              <a:t>"truri" ose "mendjeje</a:t>
            </a:r>
            <a:r>
              <a:rPr lang="sq-AL" sz="2000" dirty="0" smtClean="0">
                <a:solidFill>
                  <a:schemeClr val="tx1"/>
                </a:solidFill>
                <a:latin typeface="Cambria" panose="02040503050406030204" pitchFamily="18" charset="0"/>
                <a:ea typeface="Cambria" panose="02040503050406030204" pitchFamily="18" charset="0"/>
              </a:rPr>
              <a:t>", është s</a:t>
            </a:r>
            <a:r>
              <a:rPr lang="sq-AL" sz="2000" b="1" dirty="0" smtClean="0">
                <a:solidFill>
                  <a:schemeClr val="tx1"/>
                </a:solidFill>
                <a:latin typeface="Cambria" panose="02040503050406030204" pitchFamily="18" charset="0"/>
                <a:ea typeface="Cambria" panose="02040503050406030204" pitchFamily="18" charset="0"/>
              </a:rPr>
              <a:t>humë më e vështirë se sa të blesh mallra dhe pune</a:t>
            </a:r>
            <a:r>
              <a:rPr lang="sq-AL" sz="2000" dirty="0" smtClean="0">
                <a:solidFill>
                  <a:schemeClr val="tx1"/>
                </a:solidFill>
                <a:latin typeface="Cambria" panose="02040503050406030204" pitchFamily="18" charset="0"/>
                <a:ea typeface="Cambria" panose="02040503050406030204" pitchFamily="18" charset="0"/>
              </a:rPr>
              <a:t>, </a:t>
            </a:r>
            <a:r>
              <a:rPr lang="sq-AL" sz="2000" b="1" dirty="0" smtClean="0">
                <a:solidFill>
                  <a:schemeClr val="tx1"/>
                </a:solidFill>
                <a:latin typeface="Cambria" panose="02040503050406030204" pitchFamily="18" charset="0"/>
                <a:ea typeface="Cambria" panose="02040503050406030204" pitchFamily="18" charset="0"/>
              </a:rPr>
              <a:t>sepse ky i fundit mund të specifikohet në detaje </a:t>
            </a:r>
            <a:r>
              <a:rPr lang="sq-AL" sz="2000" b="1" u="sng" dirty="0" smtClean="0">
                <a:solidFill>
                  <a:schemeClr val="tx1"/>
                </a:solidFill>
                <a:latin typeface="Cambria" panose="02040503050406030204" pitchFamily="18" charset="0"/>
                <a:ea typeface="Cambria" panose="02040503050406030204" pitchFamily="18" charset="0"/>
              </a:rPr>
              <a:t>dhe është pothuajse e pamundur për të specifikuar "diturinë", e cila duhet të blihen</a:t>
            </a:r>
            <a:endParaRPr lang="en-US" sz="2000" b="1" u="sng" dirty="0" smtClean="0">
              <a:solidFill>
                <a:schemeClr val="tx1"/>
              </a:solidFill>
              <a:latin typeface="Cambria" panose="02040503050406030204" pitchFamily="18" charset="0"/>
              <a:ea typeface="Cambria" panose="02040503050406030204" pitchFamily="18" charset="0"/>
            </a:endParaRPr>
          </a:p>
          <a:p>
            <a:endParaRPr lang="en-US" sz="2000" b="1" dirty="0" smtClean="0">
              <a:solidFill>
                <a:schemeClr val="tx1"/>
              </a:solidFill>
              <a:latin typeface="Cambria" panose="02040503050406030204" pitchFamily="18" charset="0"/>
              <a:ea typeface="Cambria" panose="02040503050406030204" pitchFamily="18" charset="0"/>
            </a:endParaRPr>
          </a:p>
          <a:p>
            <a:endParaRPr lang="en-US" sz="2000" dirty="0" smtClean="0">
              <a:solidFill>
                <a:schemeClr val="tx1"/>
              </a:solidFill>
              <a:latin typeface="Cambria" panose="02040503050406030204" pitchFamily="18" charset="0"/>
              <a:ea typeface="Cambria" panose="02040503050406030204" pitchFamily="18" charset="0"/>
            </a:endParaRPr>
          </a:p>
          <a:p>
            <a:pPr marL="457200" indent="-457200">
              <a:buNone/>
            </a:pP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0" y="1"/>
            <a:ext cx="9144000" cy="838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800" b="1" dirty="0" smtClean="0">
                <a:solidFill>
                  <a:schemeClr val="bg2">
                    <a:lumMod val="75000"/>
                  </a:schemeClr>
                </a:solidFill>
                <a:latin typeface="Cambria" panose="02040503050406030204" pitchFamily="18" charset="0"/>
                <a:ea typeface="Cambria" panose="02040503050406030204" pitchFamily="18" charset="0"/>
              </a:rPr>
              <a:t>Shërbime</a:t>
            </a:r>
            <a:r>
              <a:rPr lang="en-US" sz="2800" b="1" dirty="0" smtClean="0">
                <a:solidFill>
                  <a:schemeClr val="bg2">
                    <a:lumMod val="75000"/>
                  </a:schemeClr>
                </a:solidFill>
                <a:latin typeface="Cambria" panose="02040503050406030204" pitchFamily="18" charset="0"/>
                <a:ea typeface="Cambria" panose="02040503050406030204" pitchFamily="18" charset="0"/>
              </a:rPr>
              <a:t>t</a:t>
            </a:r>
            <a:r>
              <a:rPr lang="sq-AL" sz="2800" b="1" dirty="0" smtClean="0">
                <a:solidFill>
                  <a:schemeClr val="bg2">
                    <a:lumMod val="75000"/>
                  </a:schemeClr>
                </a:solidFill>
                <a:latin typeface="Cambria" panose="02040503050406030204" pitchFamily="18" charset="0"/>
                <a:ea typeface="Cambria" panose="02040503050406030204" pitchFamily="18" charset="0"/>
              </a:rPr>
              <a:t> e </a:t>
            </a:r>
            <a:r>
              <a:rPr lang="sq-AL" sz="2800" b="1" dirty="0" err="1" smtClean="0">
                <a:solidFill>
                  <a:schemeClr val="bg2">
                    <a:lumMod val="75000"/>
                  </a:schemeClr>
                </a:solidFill>
                <a:latin typeface="Cambria" panose="02040503050406030204" pitchFamily="18" charset="0"/>
                <a:ea typeface="Cambria" panose="02040503050406030204" pitchFamily="18" charset="0"/>
              </a:rPr>
              <a:t>Konsulences</a:t>
            </a:r>
            <a:r>
              <a:rPr lang="sq-AL" sz="2800" b="1" dirty="0" smtClean="0">
                <a:solidFill>
                  <a:schemeClr val="bg2">
                    <a:lumMod val="75000"/>
                  </a:schemeClr>
                </a:solidFill>
                <a:latin typeface="Cambria" panose="02040503050406030204" pitchFamily="18" charset="0"/>
                <a:ea typeface="Cambria" panose="02040503050406030204" pitchFamily="18" charset="0"/>
              </a:rPr>
              <a:t> </a:t>
            </a:r>
            <a:endParaRPr lang="en-US" sz="2800" b="1" dirty="0" smtClean="0">
              <a:solidFill>
                <a:schemeClr val="bg2">
                  <a:lumMod val="75000"/>
                </a:schemeClr>
              </a:solidFill>
              <a:latin typeface="Cambria" panose="02040503050406030204" pitchFamily="18" charset="0"/>
              <a:ea typeface="Cambria" panose="02040503050406030204" pitchFamily="18" charset="0"/>
            </a:endParaRPr>
          </a:p>
          <a:p>
            <a:r>
              <a:rPr lang="en-US" sz="2800" dirty="0" smtClean="0">
                <a:latin typeface="Cambria" panose="02040503050406030204" pitchFamily="18" charset="0"/>
                <a:ea typeface="Cambria" panose="02040503050406030204" pitchFamily="18" charset="0"/>
              </a:rPr>
              <a:t> </a:t>
            </a:r>
            <a:endParaRPr lang="en-US" sz="28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3124200" y="6356350"/>
            <a:ext cx="4419600" cy="365125"/>
          </a:xfrm>
        </p:spPr>
        <p:txBody>
          <a:bodyPr/>
          <a:lstStyle/>
          <a:p>
            <a:r>
              <a:rPr lang="en-US" smtClean="0"/>
              <a:t>Departamenti per Trajnime  / KRPP </a:t>
            </a:r>
            <a:endParaRPr lang="en-US" dirty="0"/>
          </a:p>
        </p:txBody>
      </p:sp>
    </p:spTree>
    <p:extLst>
      <p:ext uri="{BB962C8B-B14F-4D97-AF65-F5344CB8AC3E}">
        <p14:creationId xmlns:p14="http://schemas.microsoft.com/office/powerpoint/2010/main" val="1409635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0" y="1066800"/>
            <a:ext cx="91440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810490"/>
            <a:ext cx="9144000" cy="5895109"/>
          </a:xfrm>
        </p:spPr>
        <p:txBody>
          <a:bodyPr/>
          <a:lstStyle/>
          <a:p>
            <a:pPr algn="just"/>
            <a:r>
              <a:rPr lang="sq-AL" sz="2000" dirty="0" smtClean="0">
                <a:solidFill>
                  <a:schemeClr val="tx1"/>
                </a:solidFill>
                <a:latin typeface="Cambria" panose="02040503050406030204" pitchFamily="18" charset="0"/>
                <a:ea typeface="Cambria" panose="02040503050406030204" pitchFamily="18" charset="0"/>
              </a:rPr>
              <a:t>Prokurimet e </a:t>
            </a:r>
            <a:r>
              <a:rPr lang="sq-AL" sz="2000" dirty="0" err="1" smtClean="0">
                <a:solidFill>
                  <a:schemeClr val="tx1"/>
                </a:solidFill>
                <a:latin typeface="Cambria" panose="02040503050406030204" pitchFamily="18" charset="0"/>
                <a:ea typeface="Cambria" panose="02040503050406030204" pitchFamily="18" charset="0"/>
              </a:rPr>
              <a:t>Konsulences</a:t>
            </a:r>
            <a:r>
              <a:rPr lang="sq-AL" sz="2000" dirty="0" smtClean="0">
                <a:solidFill>
                  <a:schemeClr val="tx1"/>
                </a:solidFill>
                <a:latin typeface="Cambria" panose="02040503050406030204" pitchFamily="18" charset="0"/>
                <a:ea typeface="Cambria" panose="02040503050406030204" pitchFamily="18" charset="0"/>
              </a:rPr>
              <a:t> prokurohen përmes </a:t>
            </a:r>
            <a:r>
              <a:rPr lang="sq-AL" sz="2000" b="1" i="1" dirty="0" smtClean="0">
                <a:solidFill>
                  <a:schemeClr val="tx1"/>
                </a:solidFill>
                <a:latin typeface="Cambria" panose="02040503050406030204" pitchFamily="18" charset="0"/>
                <a:ea typeface="Cambria" panose="02040503050406030204" pitchFamily="18" charset="0"/>
              </a:rPr>
              <a:t>qasjes me dy-zarf</a:t>
            </a:r>
            <a:r>
              <a:rPr lang="sq-AL" sz="2000" b="1" dirty="0" smtClean="0">
                <a:solidFill>
                  <a:schemeClr val="tx1"/>
                </a:solidFill>
                <a:latin typeface="Cambria" panose="02040503050406030204" pitchFamily="18" charset="0"/>
                <a:ea typeface="Cambria" panose="02040503050406030204" pitchFamily="18" charset="0"/>
              </a:rPr>
              <a:t>.</a:t>
            </a:r>
            <a:endParaRPr lang="en-US" sz="2000" b="1" dirty="0" smtClean="0">
              <a:solidFill>
                <a:schemeClr val="tx1"/>
              </a:solidFill>
              <a:latin typeface="Cambria" panose="02040503050406030204" pitchFamily="18" charset="0"/>
              <a:ea typeface="Cambria" panose="02040503050406030204" pitchFamily="18" charset="0"/>
            </a:endParaRPr>
          </a:p>
          <a:p>
            <a:pPr algn="just"/>
            <a:r>
              <a:rPr lang="en-US" sz="2000" dirty="0" smtClean="0">
                <a:solidFill>
                  <a:schemeClr val="tx1"/>
                </a:solidFill>
                <a:latin typeface="Cambria" panose="02040503050406030204" pitchFamily="18" charset="0"/>
                <a:ea typeface="Cambria" panose="02040503050406030204" pitchFamily="18" charset="0"/>
              </a:rPr>
              <a:t>OE </a:t>
            </a:r>
            <a:r>
              <a:rPr lang="sq-AL" sz="2000" dirty="0" smtClean="0">
                <a:solidFill>
                  <a:schemeClr val="tx1"/>
                </a:solidFill>
                <a:latin typeface="Cambria" panose="02040503050406030204" pitchFamily="18" charset="0"/>
                <a:ea typeface="Cambria" panose="02040503050406030204" pitchFamily="18" charset="0"/>
              </a:rPr>
              <a:t>dorëzojnë </a:t>
            </a:r>
            <a:r>
              <a:rPr lang="sq-AL" sz="2000" b="1" i="1" dirty="0" smtClean="0">
                <a:solidFill>
                  <a:schemeClr val="tx1"/>
                </a:solidFill>
                <a:latin typeface="Cambria" panose="02040503050406030204" pitchFamily="18" charset="0"/>
                <a:ea typeface="Cambria" panose="02040503050406030204" pitchFamily="18" charset="0"/>
              </a:rPr>
              <a:t>dy zarfe të mbyllura në të njëjtën kohë</a:t>
            </a:r>
            <a:r>
              <a:rPr lang="sq-AL" sz="2000" dirty="0" smtClean="0">
                <a:solidFill>
                  <a:schemeClr val="tx1"/>
                </a:solidFill>
                <a:latin typeface="Cambria" panose="02040503050406030204" pitchFamily="18" charset="0"/>
                <a:ea typeface="Cambria" panose="02040503050406030204" pitchFamily="18" charset="0"/>
              </a:rPr>
              <a:t>, </a:t>
            </a:r>
          </a:p>
          <a:p>
            <a:pPr marL="0" indent="0" algn="just">
              <a:buNone/>
            </a:pPr>
            <a:endParaRPr lang="en-US" sz="2000" dirty="0" smtClean="0">
              <a:solidFill>
                <a:schemeClr val="tx1"/>
              </a:solidFill>
              <a:latin typeface="Cambria" panose="02040503050406030204" pitchFamily="18" charset="0"/>
              <a:ea typeface="Cambria" panose="02040503050406030204" pitchFamily="18" charset="0"/>
            </a:endParaRPr>
          </a:p>
          <a:p>
            <a:pPr marL="1257300" lvl="2" indent="-457200" algn="just">
              <a:buFont typeface="+mj-lt"/>
              <a:buAutoNum type="arabicPeriod"/>
            </a:pPr>
            <a:r>
              <a:rPr lang="sq-AL" sz="2000" i="1" dirty="0" smtClean="0">
                <a:solidFill>
                  <a:schemeClr val="tx1"/>
                </a:solidFill>
                <a:latin typeface="Cambria" panose="02040503050406030204" pitchFamily="18" charset="0"/>
                <a:ea typeface="Cambria" panose="02040503050406030204" pitchFamily="18" charset="0"/>
              </a:rPr>
              <a:t>njëra përmban </a:t>
            </a:r>
            <a:r>
              <a:rPr lang="sq-AL" sz="2000" b="1" i="1" dirty="0" smtClean="0">
                <a:solidFill>
                  <a:schemeClr val="tx1"/>
                </a:solidFill>
                <a:latin typeface="Cambria" panose="02040503050406030204" pitchFamily="18" charset="0"/>
                <a:ea typeface="Cambria" panose="02040503050406030204" pitchFamily="18" charset="0"/>
              </a:rPr>
              <a:t>Propozimin Teknik</a:t>
            </a:r>
            <a:r>
              <a:rPr lang="sq-AL" sz="2000" b="1" dirty="0" smtClean="0">
                <a:solidFill>
                  <a:schemeClr val="tx1"/>
                </a:solidFill>
                <a:latin typeface="Cambria" panose="02040503050406030204" pitchFamily="18" charset="0"/>
                <a:ea typeface="Cambria" panose="02040503050406030204" pitchFamily="18" charset="0"/>
              </a:rPr>
              <a:t> </a:t>
            </a:r>
            <a:r>
              <a:rPr lang="sq-AL" sz="2000" dirty="0" smtClean="0">
                <a:solidFill>
                  <a:schemeClr val="tx1"/>
                </a:solidFill>
                <a:latin typeface="Cambria" panose="02040503050406030204" pitchFamily="18" charset="0"/>
                <a:ea typeface="Cambria" panose="02040503050406030204" pitchFamily="18" charset="0"/>
              </a:rPr>
              <a:t>dhe </a:t>
            </a:r>
            <a:endParaRPr lang="en-US" sz="2000" dirty="0" smtClean="0">
              <a:solidFill>
                <a:schemeClr val="tx1"/>
              </a:solidFill>
              <a:latin typeface="Cambria" panose="02040503050406030204" pitchFamily="18" charset="0"/>
              <a:ea typeface="Cambria" panose="02040503050406030204" pitchFamily="18" charset="0"/>
            </a:endParaRPr>
          </a:p>
          <a:p>
            <a:pPr marL="1257300" lvl="2" indent="-457200" algn="just">
              <a:buFont typeface="+mj-lt"/>
              <a:buAutoNum type="arabicPeriod"/>
            </a:pPr>
            <a:r>
              <a:rPr lang="sq-AL" sz="2000" i="1" dirty="0" smtClean="0">
                <a:solidFill>
                  <a:schemeClr val="tx1"/>
                </a:solidFill>
                <a:latin typeface="Cambria" panose="02040503050406030204" pitchFamily="18" charset="0"/>
                <a:ea typeface="Cambria" panose="02040503050406030204" pitchFamily="18" charset="0"/>
              </a:rPr>
              <a:t>tjetra përmban </a:t>
            </a:r>
            <a:r>
              <a:rPr lang="sq-AL" sz="2000" dirty="0" smtClean="0">
                <a:solidFill>
                  <a:schemeClr val="tx1"/>
                </a:solidFill>
                <a:latin typeface="Cambria" panose="02040503050406030204" pitchFamily="18" charset="0"/>
                <a:ea typeface="Cambria" panose="02040503050406030204" pitchFamily="18" charset="0"/>
              </a:rPr>
              <a:t>Propozimin Financiar</a:t>
            </a:r>
            <a:r>
              <a:rPr lang="sq-AL" sz="2000" i="1" dirty="0" smtClean="0">
                <a:solidFill>
                  <a:schemeClr val="tx1"/>
                </a:solidFill>
                <a:latin typeface="Cambria" panose="02040503050406030204" pitchFamily="18" charset="0"/>
                <a:ea typeface="Cambria" panose="02040503050406030204" pitchFamily="18" charset="0"/>
              </a:rPr>
              <a:t> </a:t>
            </a:r>
            <a:r>
              <a:rPr lang="sq-AL" sz="2000" dirty="0" smtClean="0">
                <a:solidFill>
                  <a:schemeClr val="tx1"/>
                </a:solidFill>
                <a:latin typeface="Cambria" panose="02040503050406030204" pitchFamily="18" charset="0"/>
                <a:ea typeface="Cambria" panose="02040503050406030204" pitchFamily="18" charset="0"/>
              </a:rPr>
              <a:t>të dyja të futura në nja </a:t>
            </a:r>
            <a:r>
              <a:rPr lang="sq-AL" sz="2000" b="1" dirty="0" smtClean="0">
                <a:solidFill>
                  <a:schemeClr val="tx1"/>
                </a:solidFill>
                <a:latin typeface="Cambria" panose="02040503050406030204" pitchFamily="18" charset="0"/>
                <a:ea typeface="Cambria" panose="02040503050406030204" pitchFamily="18" charset="0"/>
              </a:rPr>
              <a:t>zarf të vetëm të jashtëm</a:t>
            </a:r>
            <a:r>
              <a:rPr lang="en-US" sz="2000" b="1" dirty="0" smtClean="0">
                <a:solidFill>
                  <a:schemeClr val="tx1"/>
                </a:solidFill>
                <a:latin typeface="Cambria" panose="02040503050406030204" pitchFamily="18" charset="0"/>
                <a:ea typeface="Cambria" panose="02040503050406030204" pitchFamily="18" charset="0"/>
              </a:rPr>
              <a:t>.</a:t>
            </a:r>
            <a:endParaRPr lang="sq-AL" sz="2000" b="1" dirty="0" smtClean="0">
              <a:solidFill>
                <a:schemeClr val="tx1"/>
              </a:solidFill>
              <a:latin typeface="Cambria" panose="02040503050406030204" pitchFamily="18" charset="0"/>
              <a:ea typeface="Cambria" panose="02040503050406030204" pitchFamily="18" charset="0"/>
            </a:endParaRPr>
          </a:p>
          <a:p>
            <a:pPr marL="800100" lvl="2" indent="0" algn="just">
              <a:buNone/>
            </a:pPr>
            <a:endParaRPr lang="en-US" sz="2000" dirty="0" smtClean="0">
              <a:solidFill>
                <a:schemeClr val="tx1"/>
              </a:solidFill>
              <a:latin typeface="Cambria" panose="02040503050406030204" pitchFamily="18" charset="0"/>
              <a:ea typeface="Cambria" panose="02040503050406030204" pitchFamily="18" charset="0"/>
            </a:endParaRPr>
          </a:p>
          <a:p>
            <a:pPr marL="457200" indent="-457200" algn="just"/>
            <a:r>
              <a:rPr lang="sq-AL" sz="2000" dirty="0" smtClean="0">
                <a:solidFill>
                  <a:schemeClr val="tx1"/>
                </a:solidFill>
                <a:latin typeface="Cambria" panose="02040503050406030204" pitchFamily="18" charset="0"/>
                <a:ea typeface="Cambria" panose="02040503050406030204" pitchFamily="18" charset="0"/>
              </a:rPr>
              <a:t>Asnjë ndryshim në propozimet teknike ose financiare nuk do të pranohet pas afatit te fundit te dorëzimit</a:t>
            </a:r>
            <a:endParaRPr lang="en-US" sz="2000" dirty="0" smtClean="0">
              <a:solidFill>
                <a:schemeClr val="tx1"/>
              </a:solidFill>
              <a:latin typeface="Cambria" panose="02040503050406030204" pitchFamily="18" charset="0"/>
              <a:ea typeface="Cambria" panose="02040503050406030204" pitchFamily="18" charset="0"/>
            </a:endParaRPr>
          </a:p>
          <a:p>
            <a:pPr marL="457200" indent="-457200" algn="just"/>
            <a:r>
              <a:rPr lang="sq-AL" sz="2000" dirty="0" smtClean="0">
                <a:solidFill>
                  <a:schemeClr val="tx1"/>
                </a:solidFill>
                <a:latin typeface="Cambria" panose="02040503050406030204" pitchFamily="18" charset="0"/>
                <a:ea typeface="Cambria" panose="02040503050406030204" pitchFamily="18" charset="0"/>
              </a:rPr>
              <a:t>Propozimi Teknik përmban detajet qe nuk lidhen me çmimin përfshirë përvojën e tenderuesit, ekspertizën, mundësitë financiare dhe propozimet e detajuara teknike</a:t>
            </a:r>
            <a:endParaRPr lang="en-US" sz="2000" dirty="0" smtClean="0">
              <a:solidFill>
                <a:schemeClr val="tx1"/>
              </a:solidFill>
              <a:latin typeface="Cambria" panose="02040503050406030204" pitchFamily="18" charset="0"/>
              <a:ea typeface="Cambria" panose="02040503050406030204" pitchFamily="18" charset="0"/>
            </a:endParaRPr>
          </a:p>
          <a:p>
            <a:pPr marL="457200" indent="-457200" algn="just"/>
            <a:r>
              <a:rPr lang="sq-AL" sz="2000" dirty="0" smtClean="0">
                <a:solidFill>
                  <a:schemeClr val="tx1"/>
                </a:solidFill>
                <a:latin typeface="Cambria" panose="02040503050406030204" pitchFamily="18" charset="0"/>
                <a:ea typeface="Cambria" panose="02040503050406030204" pitchFamily="18" charset="0"/>
              </a:rPr>
              <a:t>Propozimi Financiar përmban informatat që kanë të bëjnë më çmimin bazuar në shtrirjen e specifikacioneve dhe kërkesave të projektit.</a:t>
            </a:r>
            <a:endParaRPr lang="en-US" sz="2000" dirty="0" smtClean="0">
              <a:solidFill>
                <a:schemeClr val="tx1"/>
              </a:solidFill>
              <a:latin typeface="Cambria" panose="02040503050406030204" pitchFamily="18" charset="0"/>
              <a:ea typeface="Cambria" panose="02040503050406030204" pitchFamily="18" charset="0"/>
            </a:endParaRPr>
          </a:p>
          <a:p>
            <a:pPr>
              <a:buNone/>
            </a:pPr>
            <a:endParaRPr lang="en-US" sz="2000" dirty="0" smtClean="0">
              <a:solidFill>
                <a:schemeClr val="tx1"/>
              </a:solidFill>
              <a:latin typeface="Cambria" panose="02040503050406030204" pitchFamily="18" charset="0"/>
              <a:ea typeface="Cambria" panose="02040503050406030204" pitchFamily="18" charset="0"/>
            </a:endParaRPr>
          </a:p>
          <a:p>
            <a:pPr marL="457200" indent="-457200">
              <a:buNone/>
            </a:pP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15156" y="20089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chemeClr val="bg2">
                    <a:lumMod val="75000"/>
                  </a:schemeClr>
                </a:solidFill>
                <a:latin typeface="Cambria" panose="02040503050406030204" pitchFamily="18" charset="0"/>
                <a:ea typeface="Cambria" panose="02040503050406030204" pitchFamily="18" charset="0"/>
              </a:rPr>
              <a:t>Shërbime</a:t>
            </a:r>
            <a:r>
              <a:rPr lang="en-US" sz="2800" b="1" dirty="0" smtClean="0">
                <a:solidFill>
                  <a:schemeClr val="bg2">
                    <a:lumMod val="75000"/>
                  </a:schemeClr>
                </a:solidFill>
                <a:latin typeface="Cambria" panose="02040503050406030204" pitchFamily="18" charset="0"/>
                <a:ea typeface="Cambria" panose="02040503050406030204" pitchFamily="18" charset="0"/>
              </a:rPr>
              <a:t>t</a:t>
            </a:r>
            <a:r>
              <a:rPr lang="sq-AL" sz="2800" b="1" dirty="0" smtClean="0">
                <a:solidFill>
                  <a:schemeClr val="bg2">
                    <a:lumMod val="75000"/>
                  </a:schemeClr>
                </a:solidFill>
                <a:latin typeface="Cambria" panose="02040503050406030204" pitchFamily="18" charset="0"/>
                <a:ea typeface="Cambria" panose="02040503050406030204" pitchFamily="18" charset="0"/>
              </a:rPr>
              <a:t> e </a:t>
            </a:r>
            <a:r>
              <a:rPr lang="sq-AL" sz="2800" b="1" dirty="0" err="1" smtClean="0">
                <a:solidFill>
                  <a:schemeClr val="bg2">
                    <a:lumMod val="75000"/>
                  </a:schemeClr>
                </a:solidFill>
                <a:latin typeface="Cambria" panose="02040503050406030204" pitchFamily="18" charset="0"/>
                <a:ea typeface="Cambria" panose="02040503050406030204" pitchFamily="18" charset="0"/>
              </a:rPr>
              <a:t>Konsulences</a:t>
            </a:r>
            <a:r>
              <a:rPr lang="sq-AL" sz="2800" b="1" dirty="0" smtClean="0">
                <a:solidFill>
                  <a:schemeClr val="bg2">
                    <a:lumMod val="75000"/>
                  </a:schemeClr>
                </a:solidFill>
                <a:latin typeface="Cambria" panose="02040503050406030204" pitchFamily="18" charset="0"/>
                <a:ea typeface="Cambria" panose="02040503050406030204" pitchFamily="18" charset="0"/>
              </a:rPr>
              <a:t> </a:t>
            </a:r>
            <a:r>
              <a:rPr lang="en-US" sz="2800" b="1" dirty="0" smtClean="0">
                <a:solidFill>
                  <a:schemeClr val="bg2">
                    <a:lumMod val="75000"/>
                  </a:schemeClr>
                </a:solidFill>
                <a:latin typeface="Cambria" panose="02040503050406030204" pitchFamily="18" charset="0"/>
                <a:ea typeface="Cambria" panose="02040503050406030204" pitchFamily="18" charset="0"/>
              </a:rPr>
              <a:t>(2)</a:t>
            </a:r>
          </a:p>
          <a:p>
            <a:r>
              <a:rPr lang="en-US" sz="2400" dirty="0" smtClean="0"/>
              <a:t> </a:t>
            </a:r>
            <a:endParaRPr lang="en-US" sz="2400"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192714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0" y="1295400"/>
            <a:ext cx="9144000" cy="5562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838200"/>
            <a:ext cx="9144000" cy="5410200"/>
          </a:xfrm>
        </p:spPr>
        <p:txBody>
          <a:bodyPr/>
          <a:lstStyle/>
          <a:p>
            <a:r>
              <a:rPr lang="sq-AL" sz="2000" b="1" dirty="0" smtClean="0">
                <a:solidFill>
                  <a:schemeClr val="tx1"/>
                </a:solidFill>
                <a:latin typeface="Cambria" panose="02040503050406030204" pitchFamily="18" charset="0"/>
                <a:ea typeface="Cambria" panose="02040503050406030204" pitchFamily="18" charset="0"/>
              </a:rPr>
              <a:t>Vetëm propozimet teknike hapen në datën dhe kohën</a:t>
            </a:r>
            <a:r>
              <a:rPr lang="sq-AL" sz="2000" dirty="0" smtClean="0">
                <a:solidFill>
                  <a:schemeClr val="tx1"/>
                </a:solidFill>
                <a:latin typeface="Cambria" panose="02040503050406030204" pitchFamily="18" charset="0"/>
                <a:ea typeface="Cambria" panose="02040503050406030204" pitchFamily="18" charset="0"/>
              </a:rPr>
              <a:t> e specifikuar në </a:t>
            </a:r>
            <a:r>
              <a:rPr lang="sq-AL" sz="2000" b="1" dirty="0" smtClean="0">
                <a:solidFill>
                  <a:schemeClr val="tx1"/>
                </a:solidFill>
                <a:latin typeface="Cambria" panose="02040503050406030204" pitchFamily="18" charset="0"/>
                <a:ea typeface="Cambria" panose="02040503050406030204" pitchFamily="18" charset="0"/>
              </a:rPr>
              <a:t>Dosjen e Tenderit</a:t>
            </a:r>
            <a:r>
              <a:rPr lang="sq-AL" sz="2000" dirty="0" smtClean="0">
                <a:solidFill>
                  <a:schemeClr val="tx1"/>
                </a:solidFill>
                <a:latin typeface="Cambria" panose="02040503050406030204" pitchFamily="18" charset="0"/>
                <a:ea typeface="Cambria" panose="02040503050406030204" pitchFamily="18" charset="0"/>
              </a:rPr>
              <a:t> dhe </a:t>
            </a:r>
            <a:r>
              <a:rPr lang="sq-AL" sz="2000" b="1" dirty="0" smtClean="0">
                <a:solidFill>
                  <a:schemeClr val="tx1"/>
                </a:solidFill>
                <a:latin typeface="Cambria" panose="02040503050406030204" pitchFamily="18" charset="0"/>
                <a:ea typeface="Cambria" panose="02040503050406030204" pitchFamily="18" charset="0"/>
              </a:rPr>
              <a:t>propozimi financiar </a:t>
            </a:r>
            <a:r>
              <a:rPr lang="sq-AL" sz="2000" dirty="0" smtClean="0">
                <a:solidFill>
                  <a:schemeClr val="tx1"/>
                </a:solidFill>
                <a:latin typeface="Cambria" panose="02040503050406030204" pitchFamily="18" charset="0"/>
                <a:ea typeface="Cambria" panose="02040503050406030204" pitchFamily="18" charset="0"/>
              </a:rPr>
              <a:t>mbetet i mbyllur dhe mbahet në ruajtje nga Zyrtari i Prokurimit deri në kohën e hapjes së Propozimeve Financiare</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Përparësia është se vlerësimi lidhur me </a:t>
            </a:r>
            <a:r>
              <a:rPr lang="sq-AL" sz="2000" dirty="0" err="1" smtClean="0">
                <a:solidFill>
                  <a:schemeClr val="tx1"/>
                </a:solidFill>
                <a:latin typeface="Cambria" panose="02040503050406030204" pitchFamily="18" charset="0"/>
                <a:ea typeface="Cambria" panose="02040503050406030204" pitchFamily="18" charset="0"/>
              </a:rPr>
              <a:t>pranueshmërinë</a:t>
            </a:r>
            <a:r>
              <a:rPr lang="sq-AL" sz="2000" dirty="0" smtClean="0">
                <a:solidFill>
                  <a:schemeClr val="tx1"/>
                </a:solidFill>
                <a:latin typeface="Cambria" panose="02040503050406030204" pitchFamily="18" charset="0"/>
                <a:ea typeface="Cambria" panose="02040503050406030204" pitchFamily="18" charset="0"/>
              </a:rPr>
              <a:t> dhe kualifikimet </a:t>
            </a:r>
            <a:r>
              <a:rPr lang="sq-AL" sz="2000" b="1" dirty="0" smtClean="0">
                <a:solidFill>
                  <a:schemeClr val="tx1"/>
                </a:solidFill>
                <a:latin typeface="Cambria" panose="02040503050406030204" pitchFamily="18" charset="0"/>
                <a:ea typeface="Cambria" panose="02040503050406030204" pitchFamily="18" charset="0"/>
              </a:rPr>
              <a:t>nuk do të ndikohen nga çmimi i tenderuesve. </a:t>
            </a:r>
            <a:endParaRPr lang="en-US" sz="2000" b="1" dirty="0" smtClean="0">
              <a:solidFill>
                <a:schemeClr val="tx1"/>
              </a:solidFill>
              <a:latin typeface="Cambria" panose="02040503050406030204" pitchFamily="18" charset="0"/>
              <a:ea typeface="Cambria" panose="02040503050406030204" pitchFamily="18" charset="0"/>
            </a:endParaRPr>
          </a:p>
          <a:p>
            <a:r>
              <a:rPr lang="sq-AL" sz="2000" b="1" dirty="0" smtClean="0">
                <a:solidFill>
                  <a:schemeClr val="tx1"/>
                </a:solidFill>
                <a:latin typeface="Cambria" panose="02040503050406030204" pitchFamily="18" charset="0"/>
                <a:ea typeface="Cambria" panose="02040503050406030204" pitchFamily="18" charset="0"/>
              </a:rPr>
              <a:t>Fillimisht,</a:t>
            </a:r>
            <a:r>
              <a:rPr lang="sq-AL" sz="2000" dirty="0" smtClean="0">
                <a:solidFill>
                  <a:schemeClr val="tx1"/>
                </a:solidFill>
                <a:latin typeface="Cambria" panose="02040503050406030204" pitchFamily="18" charset="0"/>
                <a:ea typeface="Cambria" panose="02040503050406030204" pitchFamily="18" charset="0"/>
              </a:rPr>
              <a:t> vlerësohen vetëm propozimet teknike. </a:t>
            </a:r>
            <a:endParaRPr lang="en-US" sz="2000" dirty="0" smtClean="0">
              <a:solidFill>
                <a:schemeClr val="tx1"/>
              </a:solidFill>
              <a:latin typeface="Cambria" panose="02040503050406030204" pitchFamily="18" charset="0"/>
              <a:ea typeface="Cambria" panose="02040503050406030204" pitchFamily="18" charset="0"/>
            </a:endParaRPr>
          </a:p>
          <a:p>
            <a:r>
              <a:rPr lang="sq-AL" sz="2000" b="1" dirty="0" smtClean="0">
                <a:solidFill>
                  <a:schemeClr val="tx1"/>
                </a:solidFill>
                <a:latin typeface="Cambria" panose="02040503050406030204" pitchFamily="18" charset="0"/>
                <a:ea typeface="Cambria" panose="02040503050406030204" pitchFamily="18" charset="0"/>
              </a:rPr>
              <a:t>Secili anëtar</a:t>
            </a:r>
            <a:r>
              <a:rPr lang="sq-AL" sz="2000" dirty="0" smtClean="0">
                <a:solidFill>
                  <a:schemeClr val="tx1"/>
                </a:solidFill>
                <a:latin typeface="Cambria" panose="02040503050406030204" pitchFamily="18" charset="0"/>
                <a:ea typeface="Cambria" panose="02040503050406030204" pitchFamily="18" charset="0"/>
              </a:rPr>
              <a:t> i komisionit vlerësues vlerëson çdo propozim teknik veçmas dhe siç duhet i jep pikë propozimit. </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Pikët përfundimtare të secilit propozim teknik realizohen duke mbledhur pikët nga të gjithë anëtarët dhe duke e pjesëtuar me numrin e anëtarëve të komisionit vlerësues</a:t>
            </a:r>
            <a:endParaRPr lang="en-GB" sz="2000" dirty="0" smtClean="0">
              <a:solidFill>
                <a:schemeClr val="tx1"/>
              </a:solidFill>
              <a:latin typeface="Cambria" panose="02040503050406030204" pitchFamily="18" charset="0"/>
              <a:ea typeface="Cambria" panose="02040503050406030204" pitchFamily="18" charset="0"/>
            </a:endParaRPr>
          </a:p>
          <a:p>
            <a:r>
              <a:rPr lang="sq-AL" sz="2000" b="1" dirty="0" smtClean="0">
                <a:solidFill>
                  <a:schemeClr val="tx1"/>
                </a:solidFill>
                <a:latin typeface="Cambria" panose="02040503050406030204" pitchFamily="18" charset="0"/>
                <a:ea typeface="Cambria" panose="02040503050406030204" pitchFamily="18" charset="0"/>
              </a:rPr>
              <a:t>AK duhet të përcaktojë në DT</a:t>
            </a:r>
            <a:r>
              <a:rPr lang="sq-AL" sz="2000" dirty="0" smtClean="0">
                <a:solidFill>
                  <a:schemeClr val="tx1"/>
                </a:solidFill>
                <a:latin typeface="Cambria" panose="02040503050406030204" pitchFamily="18" charset="0"/>
                <a:ea typeface="Cambria" panose="02040503050406030204" pitchFamily="18" charset="0"/>
              </a:rPr>
              <a:t> </a:t>
            </a:r>
            <a:r>
              <a:rPr lang="sq-AL" sz="2000" b="1" dirty="0" smtClean="0">
                <a:solidFill>
                  <a:schemeClr val="tx1"/>
                </a:solidFill>
                <a:latin typeface="Cambria" panose="02040503050406030204" pitchFamily="18" charset="0"/>
                <a:ea typeface="Cambria" panose="02040503050406030204" pitchFamily="18" charset="0"/>
              </a:rPr>
              <a:t>baraspeshën në mes proporcionit të peshës teknike </a:t>
            </a:r>
            <a:r>
              <a:rPr lang="sq-AL" sz="2000" b="1" i="1" u="sng" dirty="0" smtClean="0">
                <a:solidFill>
                  <a:schemeClr val="tx1"/>
                </a:solidFill>
                <a:latin typeface="Cambria" panose="02040503050406030204" pitchFamily="18" charset="0"/>
                <a:ea typeface="Cambria" panose="02040503050406030204" pitchFamily="18" charset="0"/>
              </a:rPr>
              <a:t>dhe </a:t>
            </a:r>
            <a:r>
              <a:rPr lang="sq-AL" sz="2000" b="1" dirty="0" smtClean="0">
                <a:solidFill>
                  <a:schemeClr val="tx1"/>
                </a:solidFill>
                <a:latin typeface="Cambria" panose="02040503050406030204" pitchFamily="18" charset="0"/>
                <a:ea typeface="Cambria" panose="02040503050406030204" pitchFamily="18" charset="0"/>
              </a:rPr>
              <a:t> minimumit të numrit të pikëve për propozime teknike të cilat Tenderuesit duhet t’i arrijnë me qëllim që të kualifikohen</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152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chemeClr val="bg2">
                    <a:lumMod val="75000"/>
                  </a:schemeClr>
                </a:solidFill>
                <a:latin typeface="Cambria" panose="02040503050406030204" pitchFamily="18" charset="0"/>
                <a:ea typeface="Cambria" panose="02040503050406030204" pitchFamily="18" charset="0"/>
              </a:rPr>
              <a:t>Shërbime</a:t>
            </a:r>
            <a:r>
              <a:rPr lang="en-US" sz="2800" b="1" dirty="0" smtClean="0">
                <a:solidFill>
                  <a:schemeClr val="bg2">
                    <a:lumMod val="75000"/>
                  </a:schemeClr>
                </a:solidFill>
                <a:latin typeface="Cambria" panose="02040503050406030204" pitchFamily="18" charset="0"/>
                <a:ea typeface="Cambria" panose="02040503050406030204" pitchFamily="18" charset="0"/>
              </a:rPr>
              <a:t>t</a:t>
            </a:r>
            <a:r>
              <a:rPr lang="sq-AL" sz="2800" b="1" dirty="0" smtClean="0">
                <a:solidFill>
                  <a:schemeClr val="bg2">
                    <a:lumMod val="75000"/>
                  </a:schemeClr>
                </a:solidFill>
                <a:latin typeface="Cambria" panose="02040503050406030204" pitchFamily="18" charset="0"/>
                <a:ea typeface="Cambria" panose="02040503050406030204" pitchFamily="18" charset="0"/>
              </a:rPr>
              <a:t> e </a:t>
            </a:r>
            <a:r>
              <a:rPr lang="sq-AL" sz="2800" b="1" dirty="0" err="1" smtClean="0">
                <a:solidFill>
                  <a:schemeClr val="bg2">
                    <a:lumMod val="75000"/>
                  </a:schemeClr>
                </a:solidFill>
                <a:latin typeface="Cambria" panose="02040503050406030204" pitchFamily="18" charset="0"/>
                <a:ea typeface="Cambria" panose="02040503050406030204" pitchFamily="18" charset="0"/>
              </a:rPr>
              <a:t>Konsulences</a:t>
            </a:r>
            <a:r>
              <a:rPr lang="sq-AL" sz="2800" b="1" dirty="0" smtClean="0">
                <a:solidFill>
                  <a:schemeClr val="bg2">
                    <a:lumMod val="75000"/>
                  </a:schemeClr>
                </a:solidFill>
                <a:latin typeface="Cambria" panose="02040503050406030204" pitchFamily="18" charset="0"/>
                <a:ea typeface="Cambria" panose="02040503050406030204" pitchFamily="18" charset="0"/>
              </a:rPr>
              <a:t> </a:t>
            </a:r>
            <a:r>
              <a:rPr lang="en-US" sz="2800" b="1" dirty="0" smtClean="0">
                <a:solidFill>
                  <a:schemeClr val="bg2">
                    <a:lumMod val="75000"/>
                  </a:schemeClr>
                </a:solidFill>
                <a:latin typeface="Cambria" panose="02040503050406030204" pitchFamily="18" charset="0"/>
                <a:ea typeface="Cambria" panose="02040503050406030204" pitchFamily="18" charset="0"/>
              </a:rPr>
              <a:t>(3)</a:t>
            </a:r>
          </a:p>
          <a:p>
            <a:r>
              <a:rPr lang="en-US" sz="2400" dirty="0" smtClean="0"/>
              <a:t> </a:t>
            </a:r>
            <a:endParaRPr lang="en-US" sz="2400" dirty="0"/>
          </a:p>
        </p:txBody>
      </p:sp>
      <p:sp>
        <p:nvSpPr>
          <p:cNvPr id="2" name="Footer Placeholder 1"/>
          <p:cNvSpPr>
            <a:spLocks noGrp="1"/>
          </p:cNvSpPr>
          <p:nvPr>
            <p:ph type="ftr" sz="quarter" idx="11"/>
          </p:nvPr>
        </p:nvSpPr>
        <p:spPr>
          <a:xfrm>
            <a:off x="1828800" y="6356350"/>
            <a:ext cx="4114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384770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066800"/>
            <a:ext cx="9144000" cy="5791200"/>
          </a:xfrm>
        </p:spPr>
        <p:txBody>
          <a:bodyPr/>
          <a:lstStyle/>
          <a:p>
            <a:r>
              <a:rPr lang="sq-AL" sz="2000" dirty="0" smtClean="0">
                <a:solidFill>
                  <a:schemeClr val="tx1"/>
                </a:solidFill>
                <a:latin typeface="Cambria" panose="02040503050406030204" pitchFamily="18" charset="0"/>
                <a:ea typeface="Cambria" panose="02040503050406030204" pitchFamily="18" charset="0"/>
              </a:rPr>
              <a:t>Pas vlerësimit të Propozimeve Teknike, </a:t>
            </a:r>
            <a:r>
              <a:rPr lang="en-US" sz="2000" dirty="0" smtClean="0">
                <a:solidFill>
                  <a:schemeClr val="tx1"/>
                </a:solidFill>
                <a:latin typeface="Cambria" panose="02040503050406030204" pitchFamily="18" charset="0"/>
                <a:ea typeface="Cambria" panose="02040503050406030204" pitchFamily="18" charset="0"/>
              </a:rPr>
              <a:t>AK </a:t>
            </a:r>
            <a:r>
              <a:rPr lang="sq-AL" sz="2000" dirty="0" smtClean="0">
                <a:solidFill>
                  <a:schemeClr val="tx1"/>
                </a:solidFill>
                <a:latin typeface="Cambria" panose="02040503050406030204" pitchFamily="18" charset="0"/>
                <a:ea typeface="Cambria" panose="02040503050406030204" pitchFamily="18" charset="0"/>
              </a:rPr>
              <a:t>do t’i ftojë tenderuesit të cilët kanë dorëzuar Propozime Teknike  të përgjegjshme që të </a:t>
            </a:r>
            <a:r>
              <a:rPr lang="sq-AL" sz="2000" b="1" dirty="0" smtClean="0">
                <a:solidFill>
                  <a:schemeClr val="tx1"/>
                </a:solidFill>
                <a:latin typeface="Cambria" panose="02040503050406030204" pitchFamily="18" charset="0"/>
                <a:ea typeface="Cambria" panose="02040503050406030204" pitchFamily="18" charset="0"/>
              </a:rPr>
              <a:t>marrin pjesë në hapjen e Propozimeve Financiare</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 </a:t>
            </a:r>
            <a:r>
              <a:rPr lang="sq-AL" sz="2000" b="1" dirty="0" smtClean="0">
                <a:solidFill>
                  <a:schemeClr val="tx1"/>
                </a:solidFill>
                <a:latin typeface="Cambria" panose="02040503050406030204" pitchFamily="18" charset="0"/>
                <a:ea typeface="Cambria" panose="02040503050406030204" pitchFamily="18" charset="0"/>
              </a:rPr>
              <a:t>Data, koha, dhe lokacioni i hapjes së Propozimeve Financiare </a:t>
            </a:r>
            <a:r>
              <a:rPr lang="sq-AL" sz="2000" dirty="0" smtClean="0">
                <a:solidFill>
                  <a:schemeClr val="tx1"/>
                </a:solidFill>
                <a:latin typeface="Cambria" panose="02040503050406030204" pitchFamily="18" charset="0"/>
                <a:ea typeface="Cambria" panose="02040503050406030204" pitchFamily="18" charset="0"/>
              </a:rPr>
              <a:t>do të vendoset </a:t>
            </a:r>
            <a:r>
              <a:rPr lang="sq-AL" sz="2000" i="1" u="sng" dirty="0" smtClean="0">
                <a:solidFill>
                  <a:schemeClr val="tx1"/>
                </a:solidFill>
                <a:latin typeface="Cambria" panose="02040503050406030204" pitchFamily="18" charset="0"/>
                <a:ea typeface="Cambria" panose="02040503050406030204" pitchFamily="18" charset="0"/>
              </a:rPr>
              <a:t>me shkrim</a:t>
            </a:r>
            <a:r>
              <a:rPr lang="sq-AL" sz="2000" dirty="0" smtClean="0">
                <a:solidFill>
                  <a:schemeClr val="tx1"/>
                </a:solidFill>
                <a:latin typeface="Cambria" panose="02040503050406030204" pitchFamily="18" charset="0"/>
                <a:ea typeface="Cambria" panose="02040503050406030204" pitchFamily="18" charset="0"/>
              </a:rPr>
              <a:t> nga </a:t>
            </a:r>
            <a:r>
              <a:rPr lang="en-US" sz="2000" dirty="0" smtClean="0">
                <a:solidFill>
                  <a:schemeClr val="tx1"/>
                </a:solidFill>
                <a:latin typeface="Cambria" panose="02040503050406030204" pitchFamily="18" charset="0"/>
                <a:ea typeface="Cambria" panose="02040503050406030204" pitchFamily="18" charset="0"/>
              </a:rPr>
              <a:t>AK</a:t>
            </a:r>
          </a:p>
          <a:p>
            <a:r>
              <a:rPr lang="en-US" sz="2000" dirty="0" smtClean="0">
                <a:solidFill>
                  <a:schemeClr val="tx1"/>
                </a:solidFill>
                <a:latin typeface="Cambria" panose="02040503050406030204" pitchFamily="18" charset="0"/>
                <a:ea typeface="Cambria" panose="02040503050406030204" pitchFamily="18" charset="0"/>
              </a:rPr>
              <a:t>AK </a:t>
            </a:r>
            <a:r>
              <a:rPr lang="sq-AL" sz="2000" dirty="0" smtClean="0">
                <a:solidFill>
                  <a:schemeClr val="tx1"/>
                </a:solidFill>
                <a:latin typeface="Cambria" panose="02040503050406030204" pitchFamily="18" charset="0"/>
                <a:ea typeface="Cambria" panose="02040503050406030204" pitchFamily="18" charset="0"/>
              </a:rPr>
              <a:t>do t’i njoftojë Tenderuesit me </a:t>
            </a:r>
            <a:r>
              <a:rPr lang="sq-AL" sz="2000" i="1" u="sng" dirty="0" smtClean="0">
                <a:solidFill>
                  <a:schemeClr val="tx1"/>
                </a:solidFill>
                <a:latin typeface="Cambria" panose="02040503050406030204" pitchFamily="18" charset="0"/>
                <a:ea typeface="Cambria" panose="02040503050406030204" pitchFamily="18" charset="0"/>
              </a:rPr>
              <a:t>shkrim</a:t>
            </a:r>
            <a:r>
              <a:rPr lang="sq-AL" sz="2000" dirty="0" smtClean="0">
                <a:solidFill>
                  <a:schemeClr val="tx1"/>
                </a:solidFill>
                <a:latin typeface="Cambria" panose="02040503050406030204" pitchFamily="18" charset="0"/>
                <a:ea typeface="Cambria" panose="02040503050406030204" pitchFamily="18" charset="0"/>
              </a:rPr>
              <a:t> të cilët janë refuzuar </a:t>
            </a:r>
            <a:r>
              <a:rPr lang="en-US" sz="2000" dirty="0" smtClean="0">
                <a:solidFill>
                  <a:schemeClr val="tx1"/>
                </a:solidFill>
                <a:latin typeface="Cambria" panose="02040503050406030204" pitchFamily="18" charset="0"/>
                <a:ea typeface="Cambria" panose="02040503050406030204" pitchFamily="18" charset="0"/>
              </a:rPr>
              <a:t>- </a:t>
            </a:r>
            <a:r>
              <a:rPr lang="sq-AL" sz="2000" b="1" dirty="0" smtClean="0">
                <a:solidFill>
                  <a:schemeClr val="tx1"/>
                </a:solidFill>
                <a:latin typeface="Cambria" panose="02040503050406030204" pitchFamily="18" charset="0"/>
                <a:ea typeface="Cambria" panose="02040503050406030204" pitchFamily="18" charset="0"/>
              </a:rPr>
              <a:t>do t’iu kthej Propozimet Financiare pa i hapur</a:t>
            </a:r>
            <a:endParaRPr lang="en-US" sz="2000" b="1" dirty="0" smtClean="0">
              <a:solidFill>
                <a:schemeClr val="tx1"/>
              </a:solidFill>
              <a:latin typeface="Cambria" panose="02040503050406030204" pitchFamily="18" charset="0"/>
              <a:ea typeface="Cambria" panose="02040503050406030204" pitchFamily="18" charset="0"/>
            </a:endParaRPr>
          </a:p>
          <a:p>
            <a:r>
              <a:rPr lang="en-US" sz="2000" b="1" dirty="0" smtClean="0">
                <a:solidFill>
                  <a:schemeClr val="tx1"/>
                </a:solidFill>
                <a:latin typeface="Cambria" panose="02040503050406030204" pitchFamily="18" charset="0"/>
                <a:ea typeface="Cambria" panose="02040503050406030204" pitchFamily="18" charset="0"/>
              </a:rPr>
              <a:t>AK </a:t>
            </a:r>
            <a:r>
              <a:rPr lang="sq-AL" sz="2000" b="1" dirty="0" smtClean="0">
                <a:solidFill>
                  <a:schemeClr val="tx1"/>
                </a:solidFill>
                <a:latin typeface="Cambria" panose="02040503050406030204" pitchFamily="18" charset="0"/>
                <a:ea typeface="Cambria" panose="02040503050406030204" pitchFamily="18" charset="0"/>
              </a:rPr>
              <a:t>do ta bëjë hapjen e Propozimeve Financiare</a:t>
            </a:r>
            <a:endParaRPr lang="en-US" sz="2000" b="1"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Gjatë hapjes publike të propozimeve financiare, </a:t>
            </a:r>
            <a:r>
              <a:rPr lang="sq-AL" sz="2000" b="1" dirty="0" smtClean="0">
                <a:solidFill>
                  <a:schemeClr val="tx1"/>
                </a:solidFill>
                <a:latin typeface="Cambria" panose="02040503050406030204" pitchFamily="18" charset="0"/>
                <a:ea typeface="Cambria" panose="02040503050406030204" pitchFamily="18" charset="0"/>
              </a:rPr>
              <a:t>Zyrtari i Prokurimit do të shpallë rezultatet e të gjitha propozimeve teknike dhe pastaj do të hap propozimet financiare dhe do të shpallë çmimet</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vlerësojë dhe krahasojë </a:t>
            </a:r>
            <a:r>
              <a:rPr lang="sq-AL" sz="2000" b="1" i="1" dirty="0" smtClean="0">
                <a:solidFill>
                  <a:schemeClr val="tx1"/>
                </a:solidFill>
                <a:latin typeface="Cambria" panose="02040503050406030204" pitchFamily="18" charset="0"/>
                <a:ea typeface="Cambria" panose="02040503050406030204" pitchFamily="18" charset="0"/>
              </a:rPr>
              <a:t>propozimet e kombinuara teknike dhe financiare</a:t>
            </a:r>
            <a:r>
              <a:rPr lang="sq-AL" sz="2000" dirty="0" smtClean="0">
                <a:solidFill>
                  <a:schemeClr val="tx1"/>
                </a:solidFill>
                <a:latin typeface="Cambria" panose="02040503050406030204" pitchFamily="18" charset="0"/>
                <a:ea typeface="Cambria" panose="02040503050406030204" pitchFamily="18" charset="0"/>
              </a:rPr>
              <a:t> për të përcaktuar </a:t>
            </a:r>
            <a:r>
              <a:rPr lang="sq-AL" sz="2000" b="1" dirty="0" smtClean="0">
                <a:solidFill>
                  <a:schemeClr val="tx1"/>
                </a:solidFill>
                <a:latin typeface="Cambria" panose="02040503050406030204" pitchFamily="18" charset="0"/>
                <a:ea typeface="Cambria" panose="02040503050406030204" pitchFamily="18" charset="0"/>
              </a:rPr>
              <a:t>ofertën më të mirë të  vlerësuar dhe do të jep kontratën.</a:t>
            </a:r>
            <a:endParaRPr lang="en-US" sz="2000" dirty="0" smtClean="0">
              <a:solidFill>
                <a:schemeClr val="tx1"/>
              </a:solidFill>
              <a:latin typeface="Cambria" panose="02040503050406030204" pitchFamily="18" charset="0"/>
              <a:ea typeface="Cambria" panose="02040503050406030204" pitchFamily="18" charset="0"/>
            </a:endParaRPr>
          </a:p>
          <a:p>
            <a:endParaRPr lang="en-US" sz="2000" dirty="0" smtClean="0">
              <a:solidFill>
                <a:schemeClr val="tx1"/>
              </a:solidFill>
              <a:latin typeface="Cambria" panose="02040503050406030204" pitchFamily="18" charset="0"/>
              <a:ea typeface="Cambria" panose="02040503050406030204" pitchFamily="18" charset="0"/>
            </a:endParaRPr>
          </a:p>
          <a:p>
            <a:endParaRPr lang="en-US" sz="2000" b="1" dirty="0" smtClean="0">
              <a:solidFill>
                <a:schemeClr val="tx1"/>
              </a:solidFill>
              <a:latin typeface="Cambria" panose="02040503050406030204" pitchFamily="18" charset="0"/>
              <a:ea typeface="Cambria" panose="02040503050406030204" pitchFamily="18" charset="0"/>
            </a:endParaRPr>
          </a:p>
          <a:p>
            <a:pPr>
              <a:buNone/>
            </a:pPr>
            <a:endParaRPr lang="en-US" sz="2000" dirty="0" smtClean="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152401"/>
            <a:ext cx="8071644" cy="6858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dirty="0" smtClean="0">
                <a:solidFill>
                  <a:schemeClr val="bg2">
                    <a:lumMod val="75000"/>
                  </a:schemeClr>
                </a:solidFill>
                <a:latin typeface="Cambria" panose="02040503050406030204" pitchFamily="18" charset="0"/>
                <a:ea typeface="Cambria" panose="02040503050406030204" pitchFamily="18" charset="0"/>
              </a:rPr>
              <a:t>Shërbime</a:t>
            </a:r>
            <a:r>
              <a:rPr lang="en-US" sz="2000" b="1" dirty="0" smtClean="0">
                <a:solidFill>
                  <a:schemeClr val="bg2">
                    <a:lumMod val="75000"/>
                  </a:schemeClr>
                </a:solidFill>
                <a:latin typeface="Cambria" panose="02040503050406030204" pitchFamily="18" charset="0"/>
                <a:ea typeface="Cambria" panose="02040503050406030204" pitchFamily="18" charset="0"/>
              </a:rPr>
              <a:t>t</a:t>
            </a:r>
            <a:r>
              <a:rPr lang="sq-AL" sz="2000" b="1" dirty="0" smtClean="0">
                <a:solidFill>
                  <a:schemeClr val="bg2">
                    <a:lumMod val="75000"/>
                  </a:schemeClr>
                </a:solidFill>
                <a:latin typeface="Cambria" panose="02040503050406030204" pitchFamily="18" charset="0"/>
                <a:ea typeface="Cambria" panose="02040503050406030204" pitchFamily="18" charset="0"/>
              </a:rPr>
              <a:t> e </a:t>
            </a:r>
            <a:r>
              <a:rPr lang="sq-AL" sz="2000" b="1" dirty="0" err="1" smtClean="0">
                <a:solidFill>
                  <a:schemeClr val="bg2">
                    <a:lumMod val="75000"/>
                  </a:schemeClr>
                </a:solidFill>
                <a:latin typeface="Cambria" panose="02040503050406030204" pitchFamily="18" charset="0"/>
                <a:ea typeface="Cambria" panose="02040503050406030204" pitchFamily="18" charset="0"/>
              </a:rPr>
              <a:t>Konsulences</a:t>
            </a:r>
            <a:r>
              <a:rPr lang="sq-AL" sz="2000" b="1" dirty="0" smtClean="0">
                <a:solidFill>
                  <a:schemeClr val="bg2">
                    <a:lumMod val="75000"/>
                  </a:schemeClr>
                </a:solidFill>
                <a:latin typeface="Cambria" panose="02040503050406030204" pitchFamily="18" charset="0"/>
                <a:ea typeface="Cambria" panose="02040503050406030204" pitchFamily="18" charset="0"/>
              </a:rPr>
              <a:t> </a:t>
            </a:r>
            <a:r>
              <a:rPr lang="en-US" sz="2000" b="1" dirty="0" smtClean="0">
                <a:solidFill>
                  <a:schemeClr val="bg2">
                    <a:lumMod val="75000"/>
                  </a:schemeClr>
                </a:solidFill>
                <a:latin typeface="Cambria" panose="02040503050406030204" pitchFamily="18" charset="0"/>
                <a:ea typeface="Cambria" panose="02040503050406030204" pitchFamily="18" charset="0"/>
              </a:rPr>
              <a:t>(4)</a:t>
            </a:r>
          </a:p>
          <a:p>
            <a:r>
              <a:rPr lang="en-US" sz="2400" dirty="0" smtClean="0"/>
              <a:t> </a:t>
            </a:r>
            <a:endParaRPr lang="en-US" sz="2400" dirty="0"/>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252138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990600"/>
            <a:ext cx="9144000" cy="5638800"/>
          </a:xfrm>
        </p:spPr>
        <p:txBody>
          <a:bodyPr/>
          <a:lstStyle/>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Përgatitja e Termave te Referencës </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Kalkulimi i vlerës se parashikuar </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Deklarata e nevojave dhe </a:t>
            </a:r>
            <a:r>
              <a:rPr lang="sq-AL" sz="2000" dirty="0" err="1" smtClean="0">
                <a:solidFill>
                  <a:schemeClr val="tx1"/>
                </a:solidFill>
                <a:latin typeface="Cambria" panose="02040503050406030204" pitchFamily="18" charset="0"/>
                <a:ea typeface="Cambria" panose="02040503050406030204" pitchFamily="18" charset="0"/>
              </a:rPr>
              <a:t>Disponueshmerise</a:t>
            </a:r>
            <a:r>
              <a:rPr lang="sq-AL" sz="2000" dirty="0" smtClean="0">
                <a:solidFill>
                  <a:schemeClr val="tx1"/>
                </a:solidFill>
                <a:latin typeface="Cambria" panose="02040503050406030204" pitchFamily="18" charset="0"/>
                <a:ea typeface="Cambria" panose="02040503050406030204" pitchFamily="18" charset="0"/>
              </a:rPr>
              <a:t> se mjeteve – forma standarde B04</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Dokumenti i </a:t>
            </a:r>
            <a:r>
              <a:rPr lang="sq-AL" sz="2000" dirty="0" err="1" smtClean="0">
                <a:solidFill>
                  <a:schemeClr val="tx1"/>
                </a:solidFill>
                <a:latin typeface="Cambria" panose="02040503050406030204" pitchFamily="18" charset="0"/>
                <a:ea typeface="Cambria" panose="02040503050406030204" pitchFamily="18" charset="0"/>
              </a:rPr>
              <a:t>parakualifikimit</a:t>
            </a:r>
            <a:r>
              <a:rPr lang="sq-AL" sz="2000" dirty="0" smtClean="0">
                <a:solidFill>
                  <a:schemeClr val="tx1"/>
                </a:solidFill>
                <a:latin typeface="Cambria" panose="02040503050406030204" pitchFamily="18" charset="0"/>
                <a:ea typeface="Cambria" panose="02040503050406030204" pitchFamily="18" charset="0"/>
              </a:rPr>
              <a:t>– forma standarde B33</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Përgatitja e Njoftimit për kontrate - forma standarde B05</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b="1" dirty="0" smtClean="0">
                <a:solidFill>
                  <a:schemeClr val="tx1"/>
                </a:solidFill>
                <a:latin typeface="Cambria" panose="02040503050406030204" pitchFamily="18" charset="0"/>
                <a:ea typeface="Cambria" panose="02040503050406030204" pitchFamily="18" charset="0"/>
              </a:rPr>
              <a:t>Publikimi i njoftimit për kontrate </a:t>
            </a:r>
            <a:r>
              <a:rPr lang="en-US" sz="2000" b="1" dirty="0" err="1" smtClean="0">
                <a:solidFill>
                  <a:schemeClr val="tx1"/>
                </a:solidFill>
                <a:latin typeface="Cambria" panose="02040503050406030204" pitchFamily="18" charset="0"/>
                <a:ea typeface="Cambria" panose="02040503050406030204" pitchFamily="18" charset="0"/>
              </a:rPr>
              <a:t>sipas</a:t>
            </a:r>
            <a:r>
              <a:rPr lang="en-US" sz="2000" b="1" dirty="0" smtClean="0">
                <a:solidFill>
                  <a:schemeClr val="tx1"/>
                </a:solidFill>
                <a:latin typeface="Cambria" panose="02040503050406030204" pitchFamily="18" charset="0"/>
                <a:ea typeface="Cambria" panose="02040503050406030204" pitchFamily="18" charset="0"/>
              </a:rPr>
              <a:t> </a:t>
            </a:r>
            <a:r>
              <a:rPr lang="en-US" sz="2000" b="1" dirty="0" err="1" smtClean="0">
                <a:solidFill>
                  <a:schemeClr val="tx1"/>
                </a:solidFill>
                <a:latin typeface="Cambria" panose="02040503050406030204" pitchFamily="18" charset="0"/>
                <a:ea typeface="Cambria" panose="02040503050406030204" pitchFamily="18" charset="0"/>
              </a:rPr>
              <a:t>nenit</a:t>
            </a:r>
            <a:r>
              <a:rPr lang="en-US" sz="2000" b="1" dirty="0" smtClean="0">
                <a:solidFill>
                  <a:schemeClr val="tx1"/>
                </a:solidFill>
                <a:latin typeface="Cambria" panose="02040503050406030204" pitchFamily="18" charset="0"/>
                <a:ea typeface="Cambria" panose="02040503050406030204" pitchFamily="18" charset="0"/>
              </a:rPr>
              <a:t> 40 </a:t>
            </a:r>
            <a:r>
              <a:rPr lang="en-US" sz="2000" b="1" dirty="0" err="1" smtClean="0">
                <a:solidFill>
                  <a:schemeClr val="tx1"/>
                </a:solidFill>
                <a:latin typeface="Cambria" panose="02040503050406030204" pitchFamily="18" charset="0"/>
                <a:ea typeface="Cambria" panose="02040503050406030204" pitchFamily="18" charset="0"/>
              </a:rPr>
              <a:t>te</a:t>
            </a:r>
            <a:r>
              <a:rPr lang="en-US" sz="2000" b="1" dirty="0" smtClean="0">
                <a:solidFill>
                  <a:schemeClr val="tx1"/>
                </a:solidFill>
                <a:latin typeface="Cambria" panose="02040503050406030204" pitchFamily="18" charset="0"/>
                <a:ea typeface="Cambria" panose="02040503050406030204" pitchFamily="18" charset="0"/>
              </a:rPr>
              <a:t> LPP-se</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Lëshimi i dokumenteve te </a:t>
            </a:r>
            <a:r>
              <a:rPr lang="sq-AL" sz="2000" dirty="0" err="1" smtClean="0">
                <a:solidFill>
                  <a:schemeClr val="tx1"/>
                </a:solidFill>
                <a:latin typeface="Cambria" panose="02040503050406030204" pitchFamily="18" charset="0"/>
                <a:ea typeface="Cambria" panose="02040503050406030204" pitchFamily="18" charset="0"/>
              </a:rPr>
              <a:t>parakualifikimit</a:t>
            </a:r>
            <a:r>
              <a:rPr lang="sq-AL" sz="2000" dirty="0" smtClean="0">
                <a:solidFill>
                  <a:schemeClr val="tx1"/>
                </a:solidFill>
                <a:latin typeface="Cambria" panose="02040503050406030204" pitchFamily="18" charset="0"/>
                <a:ea typeface="Cambria" panose="02040503050406030204" pitchFamily="18" charset="0"/>
              </a:rPr>
              <a:t> </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Regjistrimi i OE te cilët kane pranuar dokumentet e </a:t>
            </a:r>
            <a:r>
              <a:rPr lang="sq-AL" sz="2000" dirty="0" err="1" smtClean="0">
                <a:solidFill>
                  <a:schemeClr val="tx1"/>
                </a:solidFill>
                <a:latin typeface="Cambria" panose="02040503050406030204" pitchFamily="18" charset="0"/>
                <a:ea typeface="Cambria" panose="02040503050406030204" pitchFamily="18" charset="0"/>
              </a:rPr>
              <a:t>parakualifikimit</a:t>
            </a:r>
            <a:r>
              <a:rPr lang="sq-AL" sz="2000" dirty="0" smtClean="0">
                <a:solidFill>
                  <a:schemeClr val="tx1"/>
                </a:solidFill>
                <a:latin typeface="Cambria" panose="02040503050406030204" pitchFamily="18" charset="0"/>
                <a:ea typeface="Cambria" panose="02040503050406030204" pitchFamily="18" charset="0"/>
              </a:rPr>
              <a:t> - forma standarde B13</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Pranimi i Kërkesave për pjesëmarrje - forma standarde B14</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solidFill>
                  <a:schemeClr val="tx1"/>
                </a:solidFill>
                <a:latin typeface="Cambria" panose="02040503050406030204" pitchFamily="18" charset="0"/>
                <a:ea typeface="Cambria" panose="02040503050406030204" pitchFamily="18" charset="0"/>
              </a:rPr>
              <a:t>Hapja e Kërkesave për pjesëmarrje - forma standarde B12</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r>
              <a:rPr lang="sq-AL" sz="2000" b="1" dirty="0" smtClean="0">
                <a:solidFill>
                  <a:schemeClr val="tx1"/>
                </a:solidFill>
                <a:latin typeface="Cambria" panose="02040503050406030204" pitchFamily="18" charset="0"/>
                <a:ea typeface="Cambria" panose="02040503050406030204" pitchFamily="18" charset="0"/>
              </a:rPr>
              <a:t>Vlerësimi i Kërkesave për pjesëmarrje</a:t>
            </a:r>
            <a:r>
              <a:rPr lang="sq-AL" sz="2000" dirty="0" smtClean="0">
                <a:solidFill>
                  <a:schemeClr val="tx1"/>
                </a:solidFill>
                <a:latin typeface="Cambria" panose="02040503050406030204" pitchFamily="18" charset="0"/>
                <a:ea typeface="Cambria" panose="02040503050406030204" pitchFamily="18" charset="0"/>
              </a:rPr>
              <a:t> - forma standarde B37</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solidFill>
                <a:schemeClr val="tx1"/>
              </a:solidFill>
              <a:latin typeface="Cambria" panose="02040503050406030204" pitchFamily="18" charset="0"/>
              <a:ea typeface="Cambria" panose="02040503050406030204" pitchFamily="18" charset="0"/>
            </a:endParaRPr>
          </a:p>
          <a:p>
            <a:pPr marL="0" lvl="0" indent="0">
              <a:buNone/>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0" y="-76199"/>
            <a:ext cx="9144000"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lgn="ctr"/>
            <a:r>
              <a:rPr lang="sq-AL" sz="2800" b="1" i="1" dirty="0" smtClean="0">
                <a:solidFill>
                  <a:schemeClr val="bg2">
                    <a:lumMod val="75000"/>
                  </a:schemeClr>
                </a:solidFill>
                <a:latin typeface="Cambria" panose="02040503050406030204" pitchFamily="18" charset="0"/>
                <a:ea typeface="Cambria" panose="02040503050406030204" pitchFamily="18" charset="0"/>
              </a:rPr>
              <a:t>Fazat e Prokurimit për shërbimet e </a:t>
            </a:r>
            <a:r>
              <a:rPr lang="sq-AL" sz="2800" b="1" i="1" dirty="0" err="1" smtClean="0">
                <a:solidFill>
                  <a:schemeClr val="bg2">
                    <a:lumMod val="75000"/>
                  </a:schemeClr>
                </a:solidFill>
                <a:latin typeface="Cambria" panose="02040503050406030204" pitchFamily="18" charset="0"/>
                <a:ea typeface="Cambria" panose="02040503050406030204" pitchFamily="18" charset="0"/>
              </a:rPr>
              <a:t>konsulences</a:t>
            </a:r>
            <a:r>
              <a:rPr lang="sq-AL" sz="2800" b="1" i="1" dirty="0" smtClean="0">
                <a:solidFill>
                  <a:schemeClr val="bg2">
                    <a:lumMod val="75000"/>
                  </a:schemeClr>
                </a:solidFill>
                <a:latin typeface="Cambria" panose="02040503050406030204" pitchFamily="18" charset="0"/>
                <a:ea typeface="Cambria" panose="02040503050406030204" pitchFamily="18" charset="0"/>
              </a:rPr>
              <a:t> </a:t>
            </a:r>
            <a:endParaRPr lang="en-US" sz="2800" b="1" dirty="0" smtClean="0">
              <a:solidFill>
                <a:schemeClr val="bg2">
                  <a:lumMod val="75000"/>
                </a:schemeClr>
              </a:solidFill>
              <a:latin typeface="Cambria" panose="02040503050406030204" pitchFamily="18" charset="0"/>
              <a:ea typeface="Cambria" panose="02040503050406030204" pitchFamily="18" charset="0"/>
            </a:endParaRPr>
          </a:p>
          <a:p>
            <a:r>
              <a:rPr lang="en-US" sz="2800" dirty="0" smtClean="0">
                <a:solidFill>
                  <a:schemeClr val="bg2">
                    <a:lumMod val="75000"/>
                  </a:schemeClr>
                </a:solidFill>
                <a:latin typeface="Cambria" panose="02040503050406030204" pitchFamily="18" charset="0"/>
                <a:ea typeface="Cambria" panose="02040503050406030204" pitchFamily="18" charset="0"/>
              </a:rPr>
              <a:t> </a:t>
            </a:r>
            <a:endParaRPr lang="en-US" sz="2800" dirty="0">
              <a:solidFill>
                <a:schemeClr val="bg2">
                  <a:lumMod val="75000"/>
                </a:schemeClr>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4089909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pPr lvl="0">
              <a:buNone/>
            </a:pPr>
            <a:r>
              <a:rPr lang="en-US" sz="2000" dirty="0" smtClean="0">
                <a:solidFill>
                  <a:schemeClr val="tx1"/>
                </a:solidFill>
                <a:latin typeface="Cambria" panose="02040503050406030204" pitchFamily="18" charset="0"/>
                <a:ea typeface="Cambria" panose="02040503050406030204" pitchFamily="18" charset="0"/>
              </a:rPr>
              <a:t>12. </a:t>
            </a:r>
            <a:r>
              <a:rPr lang="sq-AL" sz="2000" dirty="0" smtClean="0">
                <a:solidFill>
                  <a:schemeClr val="tx1"/>
                </a:solidFill>
                <a:latin typeface="Cambria" panose="02040503050406030204" pitchFamily="18" charset="0"/>
                <a:ea typeface="Cambria" panose="02040503050406030204" pitchFamily="18" charset="0"/>
              </a:rPr>
              <a:t>Njoftimi i kandidateve te eliminuar – forma standarde B42</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13. </a:t>
            </a:r>
            <a:r>
              <a:rPr lang="sq-AL" sz="2000" dirty="0" smtClean="0">
                <a:solidFill>
                  <a:schemeClr val="tx1"/>
                </a:solidFill>
                <a:latin typeface="Cambria" panose="02040503050406030204" pitchFamily="18" charset="0"/>
                <a:ea typeface="Cambria" panose="02040503050406030204" pitchFamily="18" charset="0"/>
              </a:rPr>
              <a:t>Njoftimi i kandidateve te përzgjedhur - forma standarde B44</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14. </a:t>
            </a:r>
            <a:r>
              <a:rPr lang="sq-AL" sz="2000" dirty="0" smtClean="0">
                <a:solidFill>
                  <a:schemeClr val="tx1"/>
                </a:solidFill>
                <a:latin typeface="Cambria" panose="02040503050406030204" pitchFamily="18" charset="0"/>
                <a:ea typeface="Cambria" panose="02040503050406030204" pitchFamily="18" charset="0"/>
              </a:rPr>
              <a:t>Njoftimi i kandidateve te eliminuar, nëse me shume se 6 - forma standarde B42</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15. </a:t>
            </a:r>
            <a:r>
              <a:rPr lang="sq-AL" sz="2000" dirty="0" smtClean="0">
                <a:solidFill>
                  <a:schemeClr val="tx1"/>
                </a:solidFill>
                <a:latin typeface="Cambria" panose="02040503050406030204" pitchFamily="18" charset="0"/>
                <a:ea typeface="Cambria" panose="02040503050406030204" pitchFamily="18" charset="0"/>
              </a:rPr>
              <a:t>Pranimi i dëshmive për përshtatshmëri </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b="1" dirty="0" smtClean="0">
                <a:solidFill>
                  <a:schemeClr val="tx1"/>
                </a:solidFill>
                <a:latin typeface="Cambria" panose="02040503050406030204" pitchFamily="18" charset="0"/>
                <a:ea typeface="Cambria" panose="02040503050406030204" pitchFamily="18" charset="0"/>
              </a:rPr>
              <a:t>16. </a:t>
            </a:r>
            <a:r>
              <a:rPr lang="sq-AL" sz="2000" b="1" dirty="0" smtClean="0">
                <a:solidFill>
                  <a:schemeClr val="tx1"/>
                </a:solidFill>
                <a:latin typeface="Cambria" panose="02040503050406030204" pitchFamily="18" charset="0"/>
                <a:ea typeface="Cambria" panose="02040503050406030204" pitchFamily="18" charset="0"/>
              </a:rPr>
              <a:t>Përgatitja dhe dorëzimi i KPP</a:t>
            </a:r>
            <a:r>
              <a:rPr lang="sq-AL" sz="2000" dirty="0" smtClean="0">
                <a:solidFill>
                  <a:schemeClr val="tx1"/>
                </a:solidFill>
                <a:latin typeface="Cambria" panose="02040503050406030204" pitchFamily="18" charset="0"/>
                <a:ea typeface="Cambria" panose="02040503050406030204" pitchFamily="18" charset="0"/>
              </a:rPr>
              <a:t>– </a:t>
            </a:r>
            <a:r>
              <a:rPr lang="sq-AL" sz="2000" dirty="0" err="1" smtClean="0">
                <a:solidFill>
                  <a:schemeClr val="tx1"/>
                </a:solidFill>
                <a:latin typeface="Cambria" panose="02040503050406030204" pitchFamily="18" charset="0"/>
                <a:ea typeface="Cambria" panose="02040503050406030204" pitchFamily="18" charset="0"/>
              </a:rPr>
              <a:t>max</a:t>
            </a:r>
            <a:r>
              <a:rPr lang="sq-AL" sz="2000" dirty="0" smtClean="0">
                <a:solidFill>
                  <a:schemeClr val="tx1"/>
                </a:solidFill>
                <a:latin typeface="Cambria" panose="02040503050406030204" pitchFamily="18" charset="0"/>
                <a:ea typeface="Cambria" panose="02040503050406030204" pitchFamily="18" charset="0"/>
              </a:rPr>
              <a:t> 6 - forma standarde B26</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17. </a:t>
            </a:r>
            <a:r>
              <a:rPr lang="sq-AL" sz="2000" dirty="0" smtClean="0">
                <a:solidFill>
                  <a:schemeClr val="tx1"/>
                </a:solidFill>
                <a:latin typeface="Cambria" panose="02040503050406030204" pitchFamily="18" charset="0"/>
                <a:ea typeface="Cambria" panose="02040503050406030204" pitchFamily="18" charset="0"/>
              </a:rPr>
              <a:t>Dorëzimi i informative shtese apo sqaruese, nëse kërkohet - forma standarde B47  </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18.</a:t>
            </a:r>
            <a:r>
              <a:rPr lang="sq-AL" sz="2000" dirty="0" smtClean="0">
                <a:solidFill>
                  <a:schemeClr val="tx1"/>
                </a:solidFill>
                <a:latin typeface="Cambria" panose="02040503050406030204" pitchFamily="18" charset="0"/>
                <a:ea typeface="Cambria" panose="02040503050406030204" pitchFamily="18" charset="0"/>
              </a:rPr>
              <a:t> Pranimi i propozimeve - forma standarde B14</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19. </a:t>
            </a:r>
            <a:r>
              <a:rPr lang="sq-AL" sz="2000" dirty="0" smtClean="0">
                <a:solidFill>
                  <a:schemeClr val="tx1"/>
                </a:solidFill>
                <a:latin typeface="Cambria" panose="02040503050406030204" pitchFamily="18" charset="0"/>
                <a:ea typeface="Cambria" panose="02040503050406030204" pitchFamily="18" charset="0"/>
              </a:rPr>
              <a:t>Hapja e propozimeve teknike - forma standarde B12</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b="1" dirty="0" smtClean="0">
                <a:solidFill>
                  <a:schemeClr val="tx1"/>
                </a:solidFill>
                <a:latin typeface="Cambria" panose="02040503050406030204" pitchFamily="18" charset="0"/>
                <a:ea typeface="Cambria" panose="02040503050406030204" pitchFamily="18" charset="0"/>
              </a:rPr>
              <a:t>20. </a:t>
            </a:r>
            <a:r>
              <a:rPr lang="sq-AL" sz="2000" b="1" dirty="0" smtClean="0">
                <a:solidFill>
                  <a:schemeClr val="tx1"/>
                </a:solidFill>
                <a:latin typeface="Cambria" panose="02040503050406030204" pitchFamily="18" charset="0"/>
                <a:ea typeface="Cambria" panose="02040503050406030204" pitchFamily="18" charset="0"/>
              </a:rPr>
              <a:t>Vlerësimi i propozimeve teknike </a:t>
            </a:r>
            <a:r>
              <a:rPr lang="sq-AL" sz="2000" dirty="0" smtClean="0">
                <a:solidFill>
                  <a:schemeClr val="tx1"/>
                </a:solidFill>
                <a:latin typeface="Cambria" panose="02040503050406030204" pitchFamily="18" charset="0"/>
                <a:ea typeface="Cambria" panose="02040503050406030204" pitchFamily="18" charset="0"/>
              </a:rPr>
              <a:t>- forma standarde B38</a:t>
            </a: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None/>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0" y="0"/>
            <a:ext cx="9144000" cy="11430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r>
              <a:rPr lang="sq-AL" sz="2800" b="1" i="1" dirty="0" smtClean="0">
                <a:solidFill>
                  <a:schemeClr val="bg2">
                    <a:lumMod val="75000"/>
                  </a:schemeClr>
                </a:solidFill>
                <a:latin typeface="Cambria" panose="02040503050406030204" pitchFamily="18" charset="0"/>
                <a:ea typeface="Cambria" panose="02040503050406030204" pitchFamily="18" charset="0"/>
              </a:rPr>
              <a:t>Fazat e Prokurimit për shërbimet e </a:t>
            </a:r>
            <a:r>
              <a:rPr lang="sq-AL" sz="2800" b="1" i="1" dirty="0" err="1" smtClean="0">
                <a:solidFill>
                  <a:schemeClr val="bg2">
                    <a:lumMod val="75000"/>
                  </a:schemeClr>
                </a:solidFill>
                <a:latin typeface="Cambria" panose="02040503050406030204" pitchFamily="18" charset="0"/>
                <a:ea typeface="Cambria" panose="02040503050406030204" pitchFamily="18" charset="0"/>
              </a:rPr>
              <a:t>konsulences</a:t>
            </a:r>
            <a:r>
              <a:rPr lang="sq-AL" sz="2800" b="1" i="1" dirty="0" smtClean="0">
                <a:solidFill>
                  <a:schemeClr val="bg2">
                    <a:lumMod val="75000"/>
                  </a:schemeClr>
                </a:solidFill>
                <a:latin typeface="Cambria" panose="02040503050406030204" pitchFamily="18" charset="0"/>
                <a:ea typeface="Cambria" panose="02040503050406030204" pitchFamily="18" charset="0"/>
              </a:rPr>
              <a:t> </a:t>
            </a:r>
            <a:r>
              <a:rPr lang="en-US" sz="2800" b="1" i="1" dirty="0" smtClean="0">
                <a:solidFill>
                  <a:schemeClr val="bg2">
                    <a:lumMod val="75000"/>
                  </a:schemeClr>
                </a:solidFill>
                <a:latin typeface="Cambria" panose="02040503050406030204" pitchFamily="18" charset="0"/>
                <a:ea typeface="Cambria" panose="02040503050406030204" pitchFamily="18" charset="0"/>
              </a:rPr>
              <a:t>(2)</a:t>
            </a:r>
            <a:endParaRPr lang="en-US" sz="2800" b="1" dirty="0" smtClean="0">
              <a:solidFill>
                <a:schemeClr val="bg2">
                  <a:lumMod val="75000"/>
                </a:schemeClr>
              </a:solidFill>
              <a:latin typeface="Cambria" panose="02040503050406030204" pitchFamily="18" charset="0"/>
              <a:ea typeface="Cambria" panose="02040503050406030204" pitchFamily="18" charset="0"/>
            </a:endParaRPr>
          </a:p>
          <a:p>
            <a:r>
              <a:rPr lang="en-US" sz="2800" dirty="0" smtClean="0">
                <a:solidFill>
                  <a:schemeClr val="bg2">
                    <a:lumMod val="75000"/>
                  </a:schemeClr>
                </a:solidFill>
                <a:latin typeface="Cambria" panose="02040503050406030204" pitchFamily="18" charset="0"/>
                <a:ea typeface="Cambria" panose="02040503050406030204" pitchFamily="18" charset="0"/>
              </a:rPr>
              <a:t> </a:t>
            </a:r>
            <a:endParaRPr lang="en-US" sz="2800" dirty="0">
              <a:solidFill>
                <a:schemeClr val="bg2">
                  <a:lumMod val="75000"/>
                </a:schemeClr>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998576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pPr lvl="0">
              <a:buNone/>
            </a:pPr>
            <a:r>
              <a:rPr lang="en-US" sz="2000" dirty="0" smtClean="0">
                <a:solidFill>
                  <a:schemeClr val="tx1"/>
                </a:solidFill>
                <a:latin typeface="Cambria" panose="02040503050406030204" pitchFamily="18" charset="0"/>
                <a:ea typeface="Cambria" panose="02040503050406030204" pitchFamily="18" charset="0"/>
              </a:rPr>
              <a:t>21. </a:t>
            </a:r>
            <a:r>
              <a:rPr lang="sq-AL" sz="2000" dirty="0" smtClean="0">
                <a:solidFill>
                  <a:schemeClr val="tx1"/>
                </a:solidFill>
                <a:latin typeface="Cambria" panose="02040503050406030204" pitchFamily="18" charset="0"/>
                <a:ea typeface="Cambria" panose="02040503050406030204" pitchFamily="18" charset="0"/>
              </a:rPr>
              <a:t>Njoftimi i kandidateve te cilët janë pranuar </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22. </a:t>
            </a:r>
            <a:r>
              <a:rPr lang="sq-AL" sz="2000" dirty="0" smtClean="0">
                <a:solidFill>
                  <a:schemeClr val="tx1"/>
                </a:solidFill>
                <a:latin typeface="Cambria" panose="02040503050406030204" pitchFamily="18" charset="0"/>
                <a:ea typeface="Cambria" panose="02040503050406030204" pitchFamily="18" charset="0"/>
              </a:rPr>
              <a:t>Njoftimi i kandidateve te cilët nuk janë pranuar </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23. </a:t>
            </a:r>
            <a:r>
              <a:rPr lang="sq-AL" sz="2000" dirty="0" smtClean="0">
                <a:solidFill>
                  <a:schemeClr val="tx1"/>
                </a:solidFill>
                <a:latin typeface="Cambria" panose="02040503050406030204" pitchFamily="18" charset="0"/>
                <a:ea typeface="Cambria" panose="02040503050406030204" pitchFamily="18" charset="0"/>
              </a:rPr>
              <a:t>Hapja e propozimeve financiare - forma standarde B12</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b="1" dirty="0" smtClean="0">
                <a:solidFill>
                  <a:schemeClr val="tx1"/>
                </a:solidFill>
                <a:latin typeface="Cambria" panose="02040503050406030204" pitchFamily="18" charset="0"/>
                <a:ea typeface="Cambria" panose="02040503050406030204" pitchFamily="18" charset="0"/>
              </a:rPr>
              <a:t>24. </a:t>
            </a:r>
            <a:r>
              <a:rPr lang="sq-AL" sz="2000" b="1" dirty="0" smtClean="0">
                <a:solidFill>
                  <a:schemeClr val="tx1"/>
                </a:solidFill>
                <a:latin typeface="Cambria" panose="02040503050406030204" pitchFamily="18" charset="0"/>
                <a:ea typeface="Cambria" panose="02040503050406030204" pitchFamily="18" charset="0"/>
              </a:rPr>
              <a:t>Vlerësimi i propozimeve financiare</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25. </a:t>
            </a:r>
            <a:r>
              <a:rPr lang="sq-AL" sz="2000" dirty="0" smtClean="0">
                <a:solidFill>
                  <a:schemeClr val="tx1"/>
                </a:solidFill>
                <a:latin typeface="Cambria" panose="02040503050406030204" pitchFamily="18" charset="0"/>
                <a:ea typeface="Cambria" panose="02040503050406030204" pitchFamily="18" charset="0"/>
              </a:rPr>
              <a:t> Shpërblimi i kontratës – kombinimi i propozimit teknik dhe financiar - forma standarde B08</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26. </a:t>
            </a:r>
            <a:r>
              <a:rPr lang="sq-AL" sz="2000" dirty="0" smtClean="0">
                <a:solidFill>
                  <a:schemeClr val="tx1"/>
                </a:solidFill>
                <a:latin typeface="Cambria" panose="02040503050406030204" pitchFamily="18" charset="0"/>
                <a:ea typeface="Cambria" panose="02040503050406030204" pitchFamily="18" charset="0"/>
              </a:rPr>
              <a:t>Publikimi i </a:t>
            </a:r>
            <a:r>
              <a:rPr lang="en-US" sz="2000" dirty="0" err="1" smtClean="0">
                <a:solidFill>
                  <a:schemeClr val="tx1"/>
                </a:solidFill>
                <a:latin typeface="Cambria" panose="02040503050406030204" pitchFamily="18" charset="0"/>
                <a:ea typeface="Cambria" panose="02040503050406030204" pitchFamily="18" charset="0"/>
              </a:rPr>
              <a:t>vendimit</a:t>
            </a:r>
            <a:r>
              <a:rPr lang="en-US" sz="2000" dirty="0" smtClean="0">
                <a:solidFill>
                  <a:schemeClr val="tx1"/>
                </a:solidFill>
                <a:latin typeface="Cambria" panose="02040503050406030204" pitchFamily="18" charset="0"/>
                <a:ea typeface="Cambria" panose="02040503050406030204" pitchFamily="18" charset="0"/>
              </a:rPr>
              <a:t> per </a:t>
            </a:r>
            <a:r>
              <a:rPr lang="en-US" sz="2000" dirty="0" err="1" smtClean="0">
                <a:solidFill>
                  <a:schemeClr val="tx1"/>
                </a:solidFill>
                <a:latin typeface="Cambria" panose="02040503050406030204" pitchFamily="18" charset="0"/>
                <a:ea typeface="Cambria" panose="02040503050406030204" pitchFamily="18" charset="0"/>
              </a:rPr>
              <a:t>propoyim</a:t>
            </a:r>
            <a:r>
              <a:rPr lang="en-US" sz="2000" dirty="0" smtClean="0">
                <a:solidFill>
                  <a:schemeClr val="tx1"/>
                </a:solidFill>
                <a:latin typeface="Cambria" panose="02040503050406030204" pitchFamily="18" charset="0"/>
                <a:ea typeface="Cambria" panose="02040503050406030204" pitchFamily="18" charset="0"/>
              </a:rPr>
              <a:t> </a:t>
            </a:r>
            <a:r>
              <a:rPr lang="en-US" sz="2000" dirty="0" err="1" smtClean="0">
                <a:solidFill>
                  <a:schemeClr val="tx1"/>
                </a:solidFill>
                <a:latin typeface="Cambria" panose="02040503050406030204" pitchFamily="18" charset="0"/>
                <a:ea typeface="Cambria" panose="02040503050406030204" pitchFamily="18" charset="0"/>
              </a:rPr>
              <a:t>te</a:t>
            </a:r>
            <a:r>
              <a:rPr lang="en-US" sz="2000" dirty="0" smtClean="0">
                <a:solidFill>
                  <a:schemeClr val="tx1"/>
                </a:solidFill>
                <a:latin typeface="Cambria" panose="02040503050406030204" pitchFamily="18" charset="0"/>
                <a:ea typeface="Cambria" panose="02040503050406030204" pitchFamily="18" charset="0"/>
              </a:rPr>
              <a:t> </a:t>
            </a:r>
            <a:r>
              <a:rPr lang="en-US" sz="2000" dirty="0" err="1" smtClean="0">
                <a:solidFill>
                  <a:schemeClr val="tx1"/>
                </a:solidFill>
                <a:latin typeface="Cambria" panose="02040503050406030204" pitchFamily="18" charset="0"/>
                <a:ea typeface="Cambria" panose="02040503050406030204" pitchFamily="18" charset="0"/>
              </a:rPr>
              <a:t>Kontrates</a:t>
            </a:r>
            <a:r>
              <a:rPr lang="en-US" sz="2000" dirty="0" smtClean="0">
                <a:solidFill>
                  <a:schemeClr val="tx1"/>
                </a:solidFill>
                <a:latin typeface="Cambria" panose="02040503050406030204" pitchFamily="18" charset="0"/>
                <a:ea typeface="Cambria" panose="02040503050406030204" pitchFamily="18" charset="0"/>
              </a:rPr>
              <a:t>  </a:t>
            </a:r>
            <a:r>
              <a:rPr lang="en-US" sz="2000" dirty="0" err="1" smtClean="0">
                <a:solidFill>
                  <a:schemeClr val="tx1"/>
                </a:solidFill>
                <a:latin typeface="Cambria" panose="02040503050406030204" pitchFamily="18" charset="0"/>
                <a:ea typeface="Cambria" panose="02040503050406030204" pitchFamily="18" charset="0"/>
              </a:rPr>
              <a:t>nga</a:t>
            </a:r>
            <a:r>
              <a:rPr lang="en-US" sz="2000" dirty="0" smtClean="0">
                <a:solidFill>
                  <a:schemeClr val="tx1"/>
                </a:solidFill>
                <a:latin typeface="Cambria" panose="02040503050406030204" pitchFamily="18" charset="0"/>
                <a:ea typeface="Cambria" panose="02040503050406030204" pitchFamily="18" charset="0"/>
              </a:rPr>
              <a:t> AK </a:t>
            </a:r>
            <a:r>
              <a:rPr lang="sq-AL" sz="2000" dirty="0" smtClean="0">
                <a:solidFill>
                  <a:schemeClr val="tx1"/>
                </a:solidFill>
                <a:latin typeface="Cambria" panose="02040503050406030204" pitchFamily="18" charset="0"/>
                <a:ea typeface="Cambria" panose="02040503050406030204" pitchFamily="18" charset="0"/>
              </a:rPr>
              <a:t> </a:t>
            </a:r>
            <a:endParaRPr lang="en-US" sz="2000" dirty="0" smtClean="0">
              <a:solidFill>
                <a:schemeClr val="tx1"/>
              </a:solidFill>
              <a:latin typeface="Cambria" panose="02040503050406030204" pitchFamily="18" charset="0"/>
              <a:ea typeface="Cambria" panose="02040503050406030204" pitchFamily="18" charset="0"/>
            </a:endParaRPr>
          </a:p>
          <a:p>
            <a:pPr lvl="0">
              <a:buNone/>
            </a:pPr>
            <a:r>
              <a:rPr lang="en-US" sz="2000" dirty="0" smtClean="0">
                <a:solidFill>
                  <a:schemeClr val="tx1"/>
                </a:solidFill>
                <a:latin typeface="Cambria" panose="02040503050406030204" pitchFamily="18" charset="0"/>
                <a:ea typeface="Cambria" panose="02040503050406030204" pitchFamily="18" charset="0"/>
              </a:rPr>
              <a:t>27. </a:t>
            </a:r>
            <a:r>
              <a:rPr lang="sq-AL" sz="2000" dirty="0" smtClean="0">
                <a:solidFill>
                  <a:schemeClr val="tx1"/>
                </a:solidFill>
                <a:latin typeface="Cambria" panose="02040503050406030204" pitchFamily="18" charset="0"/>
                <a:ea typeface="Cambria" panose="02040503050406030204" pitchFamily="18" charset="0"/>
              </a:rPr>
              <a:t>Afati i pritjes për </a:t>
            </a:r>
            <a:r>
              <a:rPr lang="en-US" sz="2000" dirty="0" err="1" smtClean="0">
                <a:solidFill>
                  <a:schemeClr val="tx1"/>
                </a:solidFill>
                <a:latin typeface="Cambria" panose="02040503050406030204" pitchFamily="18" charset="0"/>
                <a:ea typeface="Cambria" panose="02040503050406030204" pitchFamily="18" charset="0"/>
              </a:rPr>
              <a:t>kerkesave</a:t>
            </a:r>
            <a:r>
              <a:rPr lang="en-US" sz="2000" dirty="0" smtClean="0">
                <a:solidFill>
                  <a:schemeClr val="tx1"/>
                </a:solidFill>
                <a:latin typeface="Cambria" panose="02040503050406030204" pitchFamily="18" charset="0"/>
                <a:ea typeface="Cambria" panose="02040503050406030204" pitchFamily="18" charset="0"/>
              </a:rPr>
              <a:t> per </a:t>
            </a:r>
            <a:r>
              <a:rPr lang="en-US" sz="2000" dirty="0" err="1" smtClean="0">
                <a:solidFill>
                  <a:schemeClr val="tx1"/>
                </a:solidFill>
                <a:latin typeface="Cambria" panose="02040503050406030204" pitchFamily="18" charset="0"/>
                <a:ea typeface="Cambria" panose="02040503050406030204" pitchFamily="18" charset="0"/>
              </a:rPr>
              <a:t>Rishqzrtim</a:t>
            </a:r>
            <a:r>
              <a:rPr lang="en-US" sz="2000" dirty="0" smtClean="0">
                <a:solidFill>
                  <a:schemeClr val="tx1"/>
                </a:solidFill>
                <a:latin typeface="Cambria" panose="02040503050406030204" pitchFamily="18" charset="0"/>
                <a:ea typeface="Cambria" panose="02040503050406030204" pitchFamily="18" charset="0"/>
              </a:rPr>
              <a:t> </a:t>
            </a:r>
            <a:r>
              <a:rPr lang="en-US" sz="2000" dirty="0" err="1" smtClean="0">
                <a:solidFill>
                  <a:schemeClr val="tx1"/>
                </a:solidFill>
                <a:latin typeface="Cambria" panose="02040503050406030204" pitchFamily="18" charset="0"/>
                <a:ea typeface="Cambria" panose="02040503050406030204" pitchFamily="18" charset="0"/>
              </a:rPr>
              <a:t>dhe</a:t>
            </a:r>
            <a:r>
              <a:rPr lang="en-US" sz="2000" dirty="0" smtClean="0">
                <a:solidFill>
                  <a:schemeClr val="tx1"/>
                </a:solidFill>
                <a:latin typeface="Cambria" panose="02040503050406030204" pitchFamily="18" charset="0"/>
                <a:ea typeface="Cambria" panose="02040503050406030204" pitchFamily="18" charset="0"/>
              </a:rPr>
              <a:t> </a:t>
            </a:r>
            <a:r>
              <a:rPr lang="sq-AL" sz="2000" dirty="0" smtClean="0">
                <a:solidFill>
                  <a:schemeClr val="tx1"/>
                </a:solidFill>
                <a:latin typeface="Cambria" panose="02040503050406030204" pitchFamily="18" charset="0"/>
                <a:ea typeface="Cambria" panose="02040503050406030204" pitchFamily="18" charset="0"/>
              </a:rPr>
              <a:t>ankesa</a:t>
            </a:r>
            <a:r>
              <a:rPr lang="en-US" sz="2000" dirty="0" err="1" smtClean="0">
                <a:solidFill>
                  <a:schemeClr val="tx1"/>
                </a:solidFill>
                <a:latin typeface="Cambria" panose="02040503050406030204" pitchFamily="18" charset="0"/>
                <a:ea typeface="Cambria" panose="02040503050406030204" pitchFamily="18" charset="0"/>
              </a:rPr>
              <a:t>ve</a:t>
            </a:r>
            <a:r>
              <a:rPr lang="en-US" sz="2000" dirty="0" smtClean="0">
                <a:solidFill>
                  <a:schemeClr val="tx1"/>
                </a:solidFill>
                <a:latin typeface="Cambria" panose="02040503050406030204" pitchFamily="18" charset="0"/>
                <a:ea typeface="Cambria" panose="02040503050406030204" pitchFamily="18" charset="0"/>
              </a:rPr>
              <a:t>  ne OSHP. </a:t>
            </a:r>
          </a:p>
          <a:p>
            <a:pPr lvl="0">
              <a:buNone/>
            </a:pPr>
            <a:r>
              <a:rPr lang="en-US" sz="2000" dirty="0" smtClean="0">
                <a:solidFill>
                  <a:schemeClr val="tx1"/>
                </a:solidFill>
                <a:latin typeface="Cambria" panose="02040503050406030204" pitchFamily="18" charset="0"/>
                <a:ea typeface="Cambria" panose="02040503050406030204" pitchFamily="18" charset="0"/>
              </a:rPr>
              <a:t>28. </a:t>
            </a:r>
            <a:r>
              <a:rPr lang="sq-AL" sz="2000" dirty="0" smtClean="0">
                <a:solidFill>
                  <a:schemeClr val="tx1"/>
                </a:solidFill>
                <a:latin typeface="Cambria" panose="02040503050406030204" pitchFamily="18" charset="0"/>
                <a:ea typeface="Cambria" panose="02040503050406030204" pitchFamily="18" charset="0"/>
              </a:rPr>
              <a:t>Nënshkrimi i kontratës</a:t>
            </a:r>
            <a:r>
              <a:rPr lang="en-US" sz="2000" dirty="0" smtClean="0">
                <a:solidFill>
                  <a:schemeClr val="tx1"/>
                </a:solidFill>
                <a:latin typeface="Cambria" panose="02040503050406030204" pitchFamily="18" charset="0"/>
                <a:ea typeface="Cambria" panose="02040503050406030204" pitchFamily="18" charset="0"/>
              </a:rPr>
              <a:t>.</a:t>
            </a:r>
          </a:p>
          <a:p>
            <a:pPr marL="457200" lvl="0" indent="-457200">
              <a:buNone/>
            </a:pPr>
            <a:endParaRPr lang="en-US" sz="2000" dirty="0" smtClean="0">
              <a:solidFill>
                <a:schemeClr val="tx1"/>
              </a:solidFill>
              <a:latin typeface="Cambria" panose="02040503050406030204" pitchFamily="18" charset="0"/>
              <a:ea typeface="Cambria" panose="02040503050406030204" pitchFamily="18" charset="0"/>
            </a:endParaRPr>
          </a:p>
          <a:p>
            <a:pPr marL="0" lvl="0" indent="0">
              <a:buNone/>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r>
              <a:rPr lang="sq-AL" sz="2000" b="1" i="1" dirty="0" smtClean="0">
                <a:solidFill>
                  <a:schemeClr val="bg2">
                    <a:lumMod val="75000"/>
                  </a:schemeClr>
                </a:solidFill>
              </a:rPr>
              <a:t>Fazat e Prokurimit për shërbimet e </a:t>
            </a:r>
            <a:r>
              <a:rPr lang="sq-AL" sz="2000" b="1" i="1" dirty="0" err="1" smtClean="0">
                <a:solidFill>
                  <a:schemeClr val="bg2">
                    <a:lumMod val="75000"/>
                  </a:schemeClr>
                </a:solidFill>
              </a:rPr>
              <a:t>konsulences</a:t>
            </a:r>
            <a:r>
              <a:rPr lang="sq-AL" sz="2000" b="1" i="1" dirty="0" smtClean="0">
                <a:solidFill>
                  <a:schemeClr val="bg2">
                    <a:lumMod val="75000"/>
                  </a:schemeClr>
                </a:solidFill>
              </a:rPr>
              <a:t> </a:t>
            </a:r>
            <a:r>
              <a:rPr lang="en-US" sz="2000" b="1" i="1" dirty="0" smtClean="0">
                <a:solidFill>
                  <a:schemeClr val="bg2">
                    <a:lumMod val="75000"/>
                  </a:schemeClr>
                </a:solidFill>
              </a:rPr>
              <a:t>(3)</a:t>
            </a:r>
            <a:endParaRPr lang="en-US" sz="2000" b="1" dirty="0" smtClean="0">
              <a:solidFill>
                <a:schemeClr val="bg2">
                  <a:lumMod val="75000"/>
                </a:schemeClr>
              </a:solidFill>
            </a:endParaRPr>
          </a:p>
          <a:p>
            <a:r>
              <a:rPr lang="en-US" sz="2400" dirty="0" smtClean="0"/>
              <a:t> </a:t>
            </a:r>
            <a:endParaRPr lang="en-US" sz="2400" dirty="0"/>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49129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066801"/>
            <a:ext cx="9144000" cy="5791198"/>
          </a:xfrm>
        </p:spPr>
        <p:txBody>
          <a:bodyPr/>
          <a:lstStyle/>
          <a:p>
            <a:r>
              <a:rPr lang="sq-AL" sz="2000" b="1" dirty="0" smtClean="0">
                <a:solidFill>
                  <a:schemeClr val="tx1"/>
                </a:solidFill>
                <a:latin typeface="Cambria" panose="02040503050406030204" pitchFamily="18" charset="0"/>
                <a:ea typeface="Cambria" panose="02040503050406030204" pitchFamily="18" charset="0"/>
              </a:rPr>
              <a:t>20 ditë për kontrata me vlera të mëdha</a:t>
            </a:r>
          </a:p>
          <a:p>
            <a:r>
              <a:rPr lang="sq-AL" sz="2000" b="1" dirty="0" smtClean="0">
                <a:solidFill>
                  <a:schemeClr val="tx1"/>
                </a:solidFill>
                <a:latin typeface="Cambria" panose="02040503050406030204" pitchFamily="18" charset="0"/>
                <a:ea typeface="Cambria" panose="02040503050406030204" pitchFamily="18" charset="0"/>
              </a:rPr>
              <a:t>15 ditë për kontratat me vlera të mesme</a:t>
            </a:r>
          </a:p>
          <a:p>
            <a:r>
              <a:rPr lang="sq-AL" sz="2000" dirty="0" smtClean="0">
                <a:solidFill>
                  <a:schemeClr val="tx1"/>
                </a:solidFill>
                <a:latin typeface="Cambria" panose="02040503050406030204" pitchFamily="18" charset="0"/>
                <a:ea typeface="Cambria" panose="02040503050406030204" pitchFamily="18" charset="0"/>
              </a:rPr>
              <a:t>specifikojë </a:t>
            </a:r>
            <a:r>
              <a:rPr lang="sq-AL" sz="2000" b="1" dirty="0" smtClean="0">
                <a:solidFill>
                  <a:schemeClr val="tx1"/>
                </a:solidFill>
                <a:latin typeface="Cambria" panose="02040503050406030204" pitchFamily="18" charset="0"/>
                <a:ea typeface="Cambria" panose="02040503050406030204" pitchFamily="18" charset="0"/>
              </a:rPr>
              <a:t>kriteret minimale </a:t>
            </a:r>
          </a:p>
          <a:p>
            <a:r>
              <a:rPr lang="sq-AL" sz="2000" dirty="0" smtClean="0">
                <a:solidFill>
                  <a:schemeClr val="tx1"/>
                </a:solidFill>
                <a:latin typeface="Cambria" panose="02040503050406030204" pitchFamily="18" charset="0"/>
                <a:ea typeface="Cambria" panose="02040503050406030204" pitchFamily="18" charset="0"/>
              </a:rPr>
              <a:t>te gjithë operatoret ekonomik te cilët përmbushin kriteret minimale te përzgjedhjes kualifikohen , </a:t>
            </a:r>
            <a:r>
              <a:rPr lang="sq-AL" sz="2000" dirty="0" err="1" smtClean="0">
                <a:solidFill>
                  <a:schemeClr val="tx1"/>
                </a:solidFill>
                <a:latin typeface="Cambria" panose="02040503050406030204" pitchFamily="18" charset="0"/>
                <a:ea typeface="Cambria" panose="02040503050406030204" pitchFamily="18" charset="0"/>
              </a:rPr>
              <a:t>max</a:t>
            </a:r>
            <a:r>
              <a:rPr lang="sq-AL" sz="2000" dirty="0" smtClean="0">
                <a:solidFill>
                  <a:schemeClr val="tx1"/>
                </a:solidFill>
                <a:latin typeface="Cambria" panose="02040503050406030204" pitchFamily="18" charset="0"/>
                <a:ea typeface="Cambria" panose="02040503050406030204" pitchFamily="18" charset="0"/>
              </a:rPr>
              <a:t> 6</a:t>
            </a:r>
          </a:p>
          <a:p>
            <a:r>
              <a:rPr lang="sq-AL" sz="2000" dirty="0" smtClean="0">
                <a:solidFill>
                  <a:schemeClr val="tx1"/>
                </a:solidFill>
                <a:latin typeface="Cambria" panose="02040503050406030204" pitchFamily="18" charset="0"/>
                <a:ea typeface="Cambria" panose="02040503050406030204" pitchFamily="18" charset="0"/>
              </a:rPr>
              <a:t>Nëse me shume se 6 AK, </a:t>
            </a:r>
            <a:r>
              <a:rPr lang="sq-AL" sz="2000" b="1" dirty="0" smtClean="0">
                <a:solidFill>
                  <a:schemeClr val="tx1"/>
                </a:solidFill>
                <a:latin typeface="Cambria" panose="02040503050406030204" pitchFamily="18" charset="0"/>
                <a:ea typeface="Cambria" panose="02040503050406030204" pitchFamily="18" charset="0"/>
              </a:rPr>
              <a:t>rivlerësoj aplikacionet</a:t>
            </a:r>
          </a:p>
          <a:p>
            <a:r>
              <a:rPr lang="sq-AL" sz="2000" dirty="0" smtClean="0">
                <a:solidFill>
                  <a:schemeClr val="tx1"/>
                </a:solidFill>
                <a:latin typeface="Cambria" panose="02040503050406030204" pitchFamily="18" charset="0"/>
                <a:ea typeface="Cambria" panose="02040503050406030204" pitchFamily="18" charset="0"/>
              </a:rPr>
              <a:t>faktorët te cilët do te merren në konsideratë gjatë këtij rishqyrtimi të aplikacioneve </a:t>
            </a:r>
            <a:r>
              <a:rPr lang="sq-AL" sz="2000" b="1" dirty="0" smtClean="0">
                <a:solidFill>
                  <a:schemeClr val="tx1"/>
                </a:solidFill>
                <a:latin typeface="Cambria" panose="02040503050406030204" pitchFamily="18" charset="0"/>
                <a:ea typeface="Cambria" panose="02040503050406030204" pitchFamily="18" charset="0"/>
              </a:rPr>
              <a:t>duhet te përcaktohen ne Njoftimin për kontrate</a:t>
            </a:r>
          </a:p>
          <a:p>
            <a:r>
              <a:rPr lang="sq-AL" sz="2000" dirty="0" smtClean="0">
                <a:solidFill>
                  <a:schemeClr val="tx1"/>
                </a:solidFill>
                <a:latin typeface="Cambria" panose="02040503050406030204" pitchFamily="18" charset="0"/>
                <a:ea typeface="Cambria" panose="02040503050406030204" pitchFamily="18" charset="0"/>
              </a:rPr>
              <a:t>Dokumenti i </a:t>
            </a:r>
            <a:r>
              <a:rPr lang="sq-AL" sz="2000" dirty="0" err="1" smtClean="0">
                <a:solidFill>
                  <a:schemeClr val="tx1"/>
                </a:solidFill>
                <a:latin typeface="Cambria" panose="02040503050406030204" pitchFamily="18" charset="0"/>
                <a:ea typeface="Cambria" panose="02040503050406030204" pitchFamily="18" charset="0"/>
              </a:rPr>
              <a:t>parakualifikimit</a:t>
            </a:r>
            <a:r>
              <a:rPr lang="sq-AL" sz="2000" dirty="0" smtClean="0">
                <a:solidFill>
                  <a:schemeClr val="tx1"/>
                </a:solidFill>
                <a:latin typeface="Cambria" panose="02040503050406030204" pitchFamily="18" charset="0"/>
                <a:ea typeface="Cambria" panose="02040503050406030204" pitchFamily="18" charset="0"/>
              </a:rPr>
              <a:t> - forma standarde B33, </a:t>
            </a:r>
          </a:p>
          <a:p>
            <a:r>
              <a:rPr lang="sq-AL" sz="2000" dirty="0" smtClean="0">
                <a:solidFill>
                  <a:schemeClr val="tx1"/>
                </a:solidFill>
                <a:latin typeface="Cambria" panose="02040503050406030204" pitchFamily="18" charset="0"/>
                <a:ea typeface="Cambria" panose="02040503050406030204" pitchFamily="18" charset="0"/>
              </a:rPr>
              <a:t>dërgohet apo dorëzohet tek  operatorëve ekonomik jo më vonë se </a:t>
            </a:r>
            <a:r>
              <a:rPr lang="sq-AL" sz="2000" b="1" dirty="0" smtClean="0">
                <a:solidFill>
                  <a:schemeClr val="tx1"/>
                </a:solidFill>
                <a:latin typeface="Cambria" panose="02040503050406030204" pitchFamily="18" charset="0"/>
                <a:ea typeface="Cambria" panose="02040503050406030204" pitchFamily="18" charset="0"/>
              </a:rPr>
              <a:t>3 ditë</a:t>
            </a:r>
            <a:r>
              <a:rPr lang="sq-AL" sz="2000" dirty="0" smtClean="0">
                <a:solidFill>
                  <a:schemeClr val="tx1"/>
                </a:solidFill>
                <a:latin typeface="Cambria" panose="02040503050406030204" pitchFamily="18" charset="0"/>
                <a:ea typeface="Cambria" panose="02040503050406030204" pitchFamily="18" charset="0"/>
              </a:rPr>
              <a:t> pas pranimit të kërkesës së tillë. </a:t>
            </a:r>
          </a:p>
          <a:p>
            <a:endParaRPr lang="en-GB" sz="2000" dirty="0" smtClean="0">
              <a:solidFill>
                <a:schemeClr val="tx1"/>
              </a:solidFill>
              <a:latin typeface="Cambria" panose="02040503050406030204" pitchFamily="18" charset="0"/>
              <a:ea typeface="Cambria" panose="02040503050406030204" pitchFamily="18" charset="0"/>
            </a:endParaRPr>
          </a:p>
          <a:p>
            <a:pPr>
              <a:buNone/>
            </a:pPr>
            <a:endParaRPr lang="en-US" sz="2000" dirty="0" smtClean="0">
              <a:solidFill>
                <a:schemeClr val="tx1"/>
              </a:solidFill>
              <a:latin typeface="Cambria" panose="02040503050406030204" pitchFamily="18" charset="0"/>
              <a:ea typeface="Cambria" panose="02040503050406030204" pitchFamily="18" charset="0"/>
            </a:endParaRPr>
          </a:p>
          <a:p>
            <a:endParaRPr lang="en-GB" sz="2000" dirty="0" smtClean="0">
              <a:solidFill>
                <a:schemeClr val="tx1"/>
              </a:solidFill>
              <a:latin typeface="Cambria" panose="02040503050406030204" pitchFamily="18" charset="0"/>
              <a:ea typeface="Cambria" panose="02040503050406030204" pitchFamily="18" charset="0"/>
            </a:endParaRPr>
          </a:p>
          <a:p>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None/>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solidFill>
                <a:schemeClr val="tx1"/>
              </a:solidFill>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lgn="ctr"/>
            <a:r>
              <a:rPr lang="sq-AL" sz="2000" b="1" i="1" dirty="0" smtClean="0">
                <a:solidFill>
                  <a:schemeClr val="bg2">
                    <a:lumMod val="75000"/>
                  </a:schemeClr>
                </a:solidFill>
              </a:rPr>
              <a:t>Njoftimi për kontrate</a:t>
            </a:r>
            <a:endParaRPr lang="en-US" sz="2000" b="1" dirty="0" smtClean="0">
              <a:solidFill>
                <a:schemeClr val="bg2">
                  <a:lumMod val="75000"/>
                </a:schemeClr>
              </a:solidFill>
            </a:endParaRPr>
          </a:p>
          <a:p>
            <a:r>
              <a:rPr lang="en-US" sz="2400" dirty="0" smtClean="0">
                <a:solidFill>
                  <a:schemeClr val="bg2">
                    <a:lumMod val="75000"/>
                  </a:schemeClr>
                </a:solidFill>
              </a:rPr>
              <a:t> </a:t>
            </a:r>
            <a:endParaRPr lang="en-US" sz="2400" dirty="0">
              <a:solidFill>
                <a:schemeClr val="bg2">
                  <a:lumMod val="75000"/>
                </a:schemeClr>
              </a:solidFill>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946572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678363"/>
          </a:xfrm>
        </p:spPr>
        <p:txBody>
          <a:bodyPr/>
          <a:lstStyle/>
          <a:p>
            <a:r>
              <a:rPr lang="sq-AL" sz="2000" dirty="0" smtClean="0">
                <a:solidFill>
                  <a:schemeClr val="tx1"/>
                </a:solidFill>
                <a:latin typeface="Cambria" panose="02040503050406030204" pitchFamily="18" charset="0"/>
                <a:ea typeface="Cambria" panose="02040503050406030204" pitchFamily="18" charset="0"/>
              </a:rPr>
              <a:t>Informata </a:t>
            </a:r>
            <a:r>
              <a:rPr lang="sq-AL" sz="2000" dirty="0" err="1" smtClean="0">
                <a:solidFill>
                  <a:schemeClr val="tx1"/>
                </a:solidFill>
                <a:latin typeface="Cambria" panose="02040503050406030204" pitchFamily="18" charset="0"/>
                <a:ea typeface="Cambria" panose="02040503050406030204" pitchFamily="18" charset="0"/>
              </a:rPr>
              <a:t>obligative</a:t>
            </a:r>
            <a:r>
              <a:rPr lang="sq-AL" sz="2000" dirty="0" smtClean="0">
                <a:solidFill>
                  <a:schemeClr val="tx1"/>
                </a:solidFill>
                <a:latin typeface="Cambria" panose="02040503050406030204" pitchFamily="18" charset="0"/>
                <a:ea typeface="Cambria" panose="02040503050406030204" pitchFamily="18" charset="0"/>
              </a:rPr>
              <a:t> të kërkuara gjatë kompletimit të </a:t>
            </a:r>
            <a:r>
              <a:rPr lang="sq-AL" sz="2000" b="1" dirty="0" smtClean="0">
                <a:solidFill>
                  <a:schemeClr val="tx1"/>
                </a:solidFill>
                <a:latin typeface="Cambria" panose="02040503050406030204" pitchFamily="18" charset="0"/>
                <a:ea typeface="Cambria" panose="02040503050406030204" pitchFamily="18" charset="0"/>
              </a:rPr>
              <a:t>Dosjes së Tenderit, </a:t>
            </a:r>
            <a:r>
              <a:rPr lang="sq-AL" sz="2000" dirty="0" smtClean="0">
                <a:solidFill>
                  <a:schemeClr val="tx1"/>
                </a:solidFill>
                <a:latin typeface="Cambria" panose="02040503050406030204" pitchFamily="18" charset="0"/>
                <a:ea typeface="Cambria" panose="02040503050406030204" pitchFamily="18" charset="0"/>
              </a:rPr>
              <a:t>sipas LPP, si për </a:t>
            </a:r>
            <a:r>
              <a:rPr lang="sq-AL" sz="2000" b="1" i="1" u="sng" dirty="0" smtClean="0">
                <a:solidFill>
                  <a:schemeClr val="tx1"/>
                </a:solidFill>
                <a:latin typeface="Cambria" panose="02040503050406030204" pitchFamily="18" charset="0"/>
                <a:ea typeface="Cambria" panose="02040503050406030204" pitchFamily="18" charset="0"/>
              </a:rPr>
              <a:t>shërbime te  </a:t>
            </a:r>
            <a:r>
              <a:rPr lang="sq-AL" sz="2000" b="1" i="1" u="sng" dirty="0" err="1" smtClean="0">
                <a:solidFill>
                  <a:schemeClr val="tx1"/>
                </a:solidFill>
                <a:latin typeface="Cambria" panose="02040503050406030204" pitchFamily="18" charset="0"/>
                <a:ea typeface="Cambria" panose="02040503050406030204" pitchFamily="18" charset="0"/>
              </a:rPr>
              <a:t>konsulences</a:t>
            </a:r>
            <a:r>
              <a:rPr lang="sq-AL" sz="2000" b="1" i="1" u="sng" dirty="0" smtClean="0">
                <a:solidFill>
                  <a:schemeClr val="tx1"/>
                </a:solidFill>
                <a:latin typeface="Cambria" panose="02040503050406030204" pitchFamily="18" charset="0"/>
                <a:ea typeface="Cambria" panose="02040503050406030204" pitchFamily="18" charset="0"/>
              </a:rPr>
              <a:t> dhe atyre jo-</a:t>
            </a:r>
            <a:r>
              <a:rPr lang="sq-AL" sz="2000" b="1" i="1" u="sng" dirty="0" err="1" smtClean="0">
                <a:solidFill>
                  <a:schemeClr val="tx1"/>
                </a:solidFill>
                <a:latin typeface="Cambria" panose="02040503050406030204" pitchFamily="18" charset="0"/>
                <a:ea typeface="Cambria" panose="02040503050406030204" pitchFamily="18" charset="0"/>
              </a:rPr>
              <a:t>konsulente</a:t>
            </a:r>
            <a:r>
              <a:rPr lang="sq-AL" sz="2000" b="1" dirty="0" smtClean="0">
                <a:solidFill>
                  <a:schemeClr val="tx1"/>
                </a:solidFill>
                <a:latin typeface="Cambria" panose="02040503050406030204" pitchFamily="18" charset="0"/>
                <a:ea typeface="Cambria" panose="02040503050406030204" pitchFamily="18" charset="0"/>
              </a:rPr>
              <a:t>, </a:t>
            </a:r>
            <a:r>
              <a:rPr lang="sq-AL" sz="2000" dirty="0" smtClean="0">
                <a:solidFill>
                  <a:schemeClr val="tx1"/>
                </a:solidFill>
                <a:latin typeface="Cambria" panose="02040503050406030204" pitchFamily="18" charset="0"/>
                <a:ea typeface="Cambria" panose="02040503050406030204" pitchFamily="18" charset="0"/>
              </a:rPr>
              <a:t>është si në vijim:</a:t>
            </a:r>
            <a:endParaRPr lang="en-US" sz="2000" dirty="0" smtClean="0">
              <a:solidFill>
                <a:schemeClr val="tx1"/>
              </a:solidFill>
              <a:latin typeface="Cambria" panose="02040503050406030204" pitchFamily="18" charset="0"/>
              <a:ea typeface="Cambria" panose="02040503050406030204" pitchFamily="18" charset="0"/>
            </a:endParaRPr>
          </a:p>
          <a:p>
            <a:pPr>
              <a:buNone/>
            </a:pPr>
            <a:endParaRPr lang="en-GB" sz="2000" dirty="0" smtClean="0">
              <a:solidFill>
                <a:schemeClr val="tx1"/>
              </a:solidFill>
              <a:latin typeface="Cambria" panose="02040503050406030204" pitchFamily="18" charset="0"/>
              <a:ea typeface="Cambria" panose="02040503050406030204" pitchFamily="18" charset="0"/>
            </a:endParaRPr>
          </a:p>
          <a:p>
            <a:pPr marL="457200" indent="-457200">
              <a:buFont typeface="+mj-lt"/>
              <a:buAutoNum type="arabicPeriod"/>
            </a:pPr>
            <a:r>
              <a:rPr lang="sq-AL" sz="2000" b="1" i="1" dirty="0" smtClean="0">
                <a:solidFill>
                  <a:schemeClr val="tx1"/>
                </a:solidFill>
                <a:latin typeface="Cambria" panose="02040503050406030204" pitchFamily="18" charset="0"/>
                <a:ea typeface="Cambria" panose="02040503050406030204" pitchFamily="18" charset="0"/>
              </a:rPr>
              <a:t>Një deklaratë e kërkesave për prokurimin e shërbimeve do të përkufizohet në terme të referencës të cilat do të përmbajnë një </a:t>
            </a:r>
            <a:r>
              <a:rPr lang="sq-AL" sz="2000" i="1" dirty="0" smtClean="0">
                <a:solidFill>
                  <a:schemeClr val="tx1"/>
                </a:solidFill>
                <a:latin typeface="Cambria" panose="02040503050406030204" pitchFamily="18" charset="0"/>
                <a:ea typeface="Cambria" panose="02040503050406030204" pitchFamily="18" charset="0"/>
              </a:rPr>
              <a:t>përshkrim të qartë, të saktë dhe precizë të shërbimeve</a:t>
            </a:r>
          </a:p>
          <a:p>
            <a:pPr marL="457200" indent="-457200">
              <a:buFont typeface="+mj-lt"/>
              <a:buAutoNum type="arabicPeriod"/>
            </a:pPr>
            <a:r>
              <a:rPr lang="sq-AL" sz="2000" b="1" i="1" dirty="0" smtClean="0">
                <a:solidFill>
                  <a:schemeClr val="tx1"/>
                </a:solidFill>
                <a:latin typeface="Cambria" panose="02040503050406030204" pitchFamily="18" charset="0"/>
                <a:ea typeface="Cambria" panose="02040503050406030204" pitchFamily="18" charset="0"/>
              </a:rPr>
              <a:t>Dokumentet e Tenderit për shërbime do të kërkoj</a:t>
            </a:r>
            <a:r>
              <a:rPr lang="en-US" sz="2000" b="1" i="1" dirty="0" smtClean="0">
                <a:solidFill>
                  <a:schemeClr val="tx1"/>
                </a:solidFill>
                <a:latin typeface="Cambria" panose="02040503050406030204" pitchFamily="18" charset="0"/>
                <a:ea typeface="Cambria" panose="02040503050406030204" pitchFamily="18" charset="0"/>
              </a:rPr>
              <a:t>n</a:t>
            </a:r>
            <a:r>
              <a:rPr lang="sq-AL" sz="2000" b="1" i="1" dirty="0" smtClean="0">
                <a:solidFill>
                  <a:schemeClr val="tx1"/>
                </a:solidFill>
                <a:latin typeface="Cambria" panose="02040503050406030204" pitchFamily="18" charset="0"/>
                <a:ea typeface="Cambria" panose="02040503050406030204" pitchFamily="18" charset="0"/>
              </a:rPr>
              <a:t>ë nga operatori ekonomik të komentoj për termat e referencës </a:t>
            </a:r>
          </a:p>
          <a:p>
            <a:pPr marL="0" indent="0">
              <a:buNone/>
            </a:pPr>
            <a:endParaRPr lang="en-US" sz="2000" dirty="0">
              <a:solidFill>
                <a:schemeClr val="tx1"/>
              </a:solidFill>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endParaRPr lang="en-US" sz="2400" b="1" dirty="0" smtClean="0">
              <a:solidFill>
                <a:schemeClr val="bg2">
                  <a:lumMod val="75000"/>
                </a:schemeClr>
              </a:solidFill>
            </a:endParaRPr>
          </a:p>
          <a:p>
            <a:pPr marL="0" indent="0" algn="ctr">
              <a:buNone/>
            </a:pPr>
            <a:endParaRPr lang="en-US" sz="3600" b="1" i="1" dirty="0" smtClean="0">
              <a:solidFill>
                <a:schemeClr val="bg2">
                  <a:lumMod val="75000"/>
                </a:schemeClr>
              </a:solidFill>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38967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59363"/>
          </a:xfrm>
        </p:spPr>
        <p:txBody>
          <a:bodyPr/>
          <a:lstStyle/>
          <a:p>
            <a:pPr lvl="0"/>
            <a:r>
              <a:rPr lang="sq-AL" sz="2000" b="1" i="1" dirty="0" smtClean="0">
                <a:solidFill>
                  <a:schemeClr val="tx1"/>
                </a:solidFill>
                <a:latin typeface="Cambria" panose="02040503050406030204" pitchFamily="18" charset="0"/>
                <a:ea typeface="Cambria" panose="02040503050406030204" pitchFamily="18" charset="0"/>
              </a:rPr>
              <a:t>një narrativ i prapavijës</a:t>
            </a:r>
            <a:r>
              <a:rPr lang="sq-AL" sz="2000" i="1" dirty="0" smtClean="0">
                <a:solidFill>
                  <a:schemeClr val="tx1"/>
                </a:solidFill>
                <a:latin typeface="Cambria" panose="02040503050406030204" pitchFamily="18" charset="0"/>
                <a:ea typeface="Cambria" panose="02040503050406030204" pitchFamily="18" charset="0"/>
              </a:rPr>
              <a:t> së shërbimeve të kërkuara;</a:t>
            </a:r>
            <a:endParaRPr lang="en-US" sz="2000" dirty="0" smtClean="0">
              <a:solidFill>
                <a:schemeClr val="tx1"/>
              </a:solidFill>
              <a:latin typeface="Cambria" panose="02040503050406030204" pitchFamily="18" charset="0"/>
              <a:ea typeface="Cambria" panose="02040503050406030204" pitchFamily="18" charset="0"/>
            </a:endParaRPr>
          </a:p>
          <a:p>
            <a:pPr lvl="0"/>
            <a:r>
              <a:rPr lang="sq-AL" sz="2000" b="1" i="1" dirty="0" smtClean="0">
                <a:solidFill>
                  <a:schemeClr val="tx1"/>
                </a:solidFill>
                <a:latin typeface="Cambria" panose="02040503050406030204" pitchFamily="18" charset="0"/>
                <a:ea typeface="Cambria" panose="02040503050406030204" pitchFamily="18" charset="0"/>
              </a:rPr>
              <a:t>objektivat e shërbimeve</a:t>
            </a:r>
            <a:r>
              <a:rPr lang="sq-AL" sz="2000" i="1" dirty="0" smtClean="0">
                <a:solidFill>
                  <a:schemeClr val="tx1"/>
                </a:solidFill>
                <a:latin typeface="Cambria" panose="02040503050406030204" pitchFamily="18" charset="0"/>
                <a:ea typeface="Cambria" panose="02040503050406030204" pitchFamily="18" charset="0"/>
              </a:rPr>
              <a:t> të kërkuara dhe </a:t>
            </a:r>
            <a:r>
              <a:rPr lang="sq-AL" sz="2000" b="1" i="1" dirty="0" smtClean="0">
                <a:solidFill>
                  <a:schemeClr val="tx1"/>
                </a:solidFill>
                <a:latin typeface="Cambria" panose="02040503050406030204" pitchFamily="18" charset="0"/>
                <a:ea typeface="Cambria" panose="02040503050406030204" pitchFamily="18" charset="0"/>
              </a:rPr>
              <a:t>një listë e qëllimeve</a:t>
            </a:r>
            <a:r>
              <a:rPr lang="sq-AL" sz="2000" i="1" dirty="0" smtClean="0">
                <a:solidFill>
                  <a:schemeClr val="tx1"/>
                </a:solidFill>
                <a:latin typeface="Cambria" panose="02040503050406030204" pitchFamily="18" charset="0"/>
                <a:ea typeface="Cambria" panose="02040503050406030204" pitchFamily="18" charset="0"/>
              </a:rPr>
              <a:t> për të arritur nga një ofrues i shërbimeve;</a:t>
            </a:r>
            <a:endParaRPr lang="en-US" sz="2000" dirty="0" smtClean="0">
              <a:solidFill>
                <a:schemeClr val="tx1"/>
              </a:solidFill>
              <a:latin typeface="Cambria" panose="02040503050406030204" pitchFamily="18" charset="0"/>
              <a:ea typeface="Cambria" panose="02040503050406030204" pitchFamily="18" charset="0"/>
            </a:endParaRPr>
          </a:p>
          <a:p>
            <a:pPr lvl="0"/>
            <a:r>
              <a:rPr lang="sq-AL" sz="2000" b="1" i="1" dirty="0" smtClean="0">
                <a:solidFill>
                  <a:schemeClr val="tx1"/>
                </a:solidFill>
                <a:latin typeface="Cambria" panose="02040503050406030204" pitchFamily="18" charset="0"/>
                <a:ea typeface="Cambria" panose="02040503050406030204" pitchFamily="18" charset="0"/>
              </a:rPr>
              <a:t>një listë e detyrave specifike</a:t>
            </a:r>
            <a:r>
              <a:rPr lang="sq-AL" sz="2000" i="1" dirty="0" smtClean="0">
                <a:solidFill>
                  <a:schemeClr val="tx1"/>
                </a:solidFill>
                <a:latin typeface="Cambria" panose="02040503050406030204" pitchFamily="18" charset="0"/>
                <a:ea typeface="Cambria" panose="02040503050406030204" pitchFamily="18" charset="0"/>
              </a:rPr>
              <a:t> ose kompetencave që do të ekzekutohen</a:t>
            </a:r>
            <a:endParaRPr lang="en-US" sz="2000" dirty="0" smtClean="0">
              <a:solidFill>
                <a:schemeClr val="tx1"/>
              </a:solidFill>
              <a:latin typeface="Cambria" panose="02040503050406030204" pitchFamily="18" charset="0"/>
              <a:ea typeface="Cambria" panose="02040503050406030204" pitchFamily="18" charset="0"/>
            </a:endParaRPr>
          </a:p>
          <a:p>
            <a:pPr lvl="0"/>
            <a:r>
              <a:rPr lang="sq-AL" sz="2000" b="1" i="1" dirty="0" smtClean="0">
                <a:solidFill>
                  <a:schemeClr val="tx1"/>
                </a:solidFill>
                <a:latin typeface="Cambria" panose="02040503050406030204" pitchFamily="18" charset="0"/>
                <a:ea typeface="Cambria" panose="02040503050406030204" pitchFamily="18" charset="0"/>
              </a:rPr>
              <a:t>një orar të dorëzimeve për rezultatet e detyrave</a:t>
            </a:r>
            <a:r>
              <a:rPr lang="sq-AL" sz="2000" i="1" dirty="0" smtClean="0">
                <a:solidFill>
                  <a:schemeClr val="tx1"/>
                </a:solidFill>
                <a:latin typeface="Cambria" panose="02040503050406030204" pitchFamily="18" charset="0"/>
                <a:ea typeface="Cambria" panose="02040503050406030204" pitchFamily="18" charset="0"/>
              </a:rPr>
              <a:t> ndaj të cilave do të krahasohen arritjet e shërbimeve</a:t>
            </a:r>
            <a:endParaRPr lang="en-US" sz="2000" dirty="0" smtClean="0">
              <a:solidFill>
                <a:schemeClr val="tx1"/>
              </a:solidFill>
              <a:latin typeface="Cambria" panose="02040503050406030204" pitchFamily="18" charset="0"/>
              <a:ea typeface="Cambria" panose="02040503050406030204" pitchFamily="18" charset="0"/>
            </a:endParaRPr>
          </a:p>
          <a:p>
            <a:pPr lvl="0"/>
            <a:r>
              <a:rPr lang="sq-AL" sz="2000" b="1" i="1" dirty="0" smtClean="0">
                <a:solidFill>
                  <a:schemeClr val="tx1"/>
                </a:solidFill>
                <a:latin typeface="Cambria" panose="02040503050406030204" pitchFamily="18" charset="0"/>
                <a:ea typeface="Cambria" panose="02040503050406030204" pitchFamily="18" charset="0"/>
              </a:rPr>
              <a:t>mënyrat e menaxhimit dhe raportimit</a:t>
            </a:r>
            <a:r>
              <a:rPr lang="sq-AL" sz="2000" i="1" dirty="0" smtClean="0">
                <a:solidFill>
                  <a:schemeClr val="tx1"/>
                </a:solidFill>
                <a:latin typeface="Cambria" panose="02040503050406030204" pitchFamily="18" charset="0"/>
                <a:ea typeface="Cambria" panose="02040503050406030204" pitchFamily="18" charset="0"/>
              </a:rPr>
              <a:t> të operatorit të shërbimeve, te AK dhe aranzhimet specifike administrative dhe kërkesat e raportimit që do të aplikohen;</a:t>
            </a:r>
            <a:endParaRPr lang="en-US" sz="2000" dirty="0" smtClean="0">
              <a:solidFill>
                <a:schemeClr val="tx1"/>
              </a:solidFill>
              <a:latin typeface="Cambria" panose="02040503050406030204" pitchFamily="18" charset="0"/>
              <a:ea typeface="Cambria" panose="02040503050406030204" pitchFamily="18" charset="0"/>
            </a:endParaRPr>
          </a:p>
          <a:p>
            <a:pPr lvl="0"/>
            <a:r>
              <a:rPr lang="sq-AL" sz="2000" b="1" i="1" dirty="0" smtClean="0">
                <a:solidFill>
                  <a:schemeClr val="tx1"/>
                </a:solidFill>
                <a:latin typeface="Cambria" panose="02040503050406030204" pitchFamily="18" charset="0"/>
                <a:ea typeface="Cambria" panose="02040503050406030204" pitchFamily="18" charset="0"/>
              </a:rPr>
              <a:t>kohëzgjatja dhe orari</a:t>
            </a:r>
            <a:r>
              <a:rPr lang="sq-AL" sz="2000" i="1" dirty="0" smtClean="0">
                <a:solidFill>
                  <a:schemeClr val="tx1"/>
                </a:solidFill>
                <a:latin typeface="Cambria" panose="02040503050406030204" pitchFamily="18" charset="0"/>
                <a:ea typeface="Cambria" panose="02040503050406030204" pitchFamily="18" charset="0"/>
              </a:rPr>
              <a:t> i angazhimit;</a:t>
            </a:r>
            <a:endParaRPr lang="en-US" sz="2000" dirty="0" smtClean="0">
              <a:solidFill>
                <a:schemeClr val="tx1"/>
              </a:solidFill>
              <a:latin typeface="Cambria" panose="02040503050406030204" pitchFamily="18" charset="0"/>
              <a:ea typeface="Cambria" panose="02040503050406030204" pitchFamily="18" charset="0"/>
            </a:endParaRPr>
          </a:p>
          <a:p>
            <a:pPr lvl="0"/>
            <a:r>
              <a:rPr lang="sq-AL" sz="2000" b="1" i="1" dirty="0" smtClean="0">
                <a:solidFill>
                  <a:schemeClr val="tx1"/>
                </a:solidFill>
                <a:latin typeface="Cambria" panose="02040503050406030204" pitchFamily="18" charset="0"/>
                <a:ea typeface="Cambria" panose="02040503050406030204" pitchFamily="18" charset="0"/>
              </a:rPr>
              <a:t>standardet e aplikueshme të industrisë</a:t>
            </a:r>
            <a:r>
              <a:rPr lang="sq-AL" sz="2000" i="1" dirty="0" smtClean="0">
                <a:solidFill>
                  <a:schemeClr val="tx1"/>
                </a:solidFill>
                <a:latin typeface="Cambria" panose="02040503050406030204" pitchFamily="18" charset="0"/>
                <a:ea typeface="Cambria" panose="02040503050406030204" pitchFamily="18" charset="0"/>
              </a:rPr>
              <a:t> për implementimin e angazhimit; dhe</a:t>
            </a:r>
            <a:endParaRPr lang="en-US" sz="2000" dirty="0" smtClean="0">
              <a:solidFill>
                <a:schemeClr val="tx1"/>
              </a:solidFill>
              <a:latin typeface="Cambria" panose="02040503050406030204" pitchFamily="18" charset="0"/>
              <a:ea typeface="Cambria" panose="02040503050406030204" pitchFamily="18" charset="0"/>
            </a:endParaRPr>
          </a:p>
          <a:p>
            <a:r>
              <a:rPr lang="sq-AL" sz="2000" b="1" i="1" dirty="0" smtClean="0">
                <a:solidFill>
                  <a:schemeClr val="tx1"/>
                </a:solidFill>
                <a:latin typeface="Cambria" panose="02040503050406030204" pitchFamily="18" charset="0"/>
                <a:ea typeface="Cambria" panose="02040503050406030204" pitchFamily="18" charset="0"/>
              </a:rPr>
              <a:t>çdo informatë tjetër shtesë</a:t>
            </a:r>
            <a:r>
              <a:rPr lang="sq-AL" sz="2000" i="1" dirty="0" smtClean="0">
                <a:solidFill>
                  <a:schemeClr val="tx1"/>
                </a:solidFill>
                <a:latin typeface="Cambria" panose="02040503050406030204" pitchFamily="18" charset="0"/>
                <a:ea typeface="Cambria" panose="02040503050406030204" pitchFamily="18" charset="0"/>
              </a:rPr>
              <a:t>.</a:t>
            </a:r>
            <a:endParaRPr lang="en-US" sz="2000" dirty="0" smtClean="0">
              <a:solidFill>
                <a:schemeClr val="tx1"/>
              </a:solidFill>
              <a:latin typeface="Cambria" panose="02040503050406030204" pitchFamily="18" charset="0"/>
              <a:ea typeface="Cambria" panose="02040503050406030204" pitchFamily="18" charset="0"/>
            </a:endParaRPr>
          </a:p>
        </p:txBody>
      </p:sp>
      <p:sp>
        <p:nvSpPr>
          <p:cNvPr id="4" name="Title 1"/>
          <p:cNvSpPr txBox="1">
            <a:spLocks/>
          </p:cNvSpPr>
          <p:nvPr/>
        </p:nvSpPr>
        <p:spPr>
          <a:xfrm>
            <a:off x="457200" y="381001"/>
            <a:ext cx="8071644" cy="533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Termat e referencës “TOR” </a:t>
            </a: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6266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chemeClr val="bg2">
                    <a:lumMod val="75000"/>
                  </a:schemeClr>
                </a:solidFill>
              </a:rPr>
              <a:t>QËLLIMI</a:t>
            </a:r>
            <a:endParaRPr lang="en-US" sz="2800" b="1" dirty="0">
              <a:solidFill>
                <a:schemeClr val="bg2">
                  <a:lumMod val="75000"/>
                </a:schemeClr>
              </a:solidFill>
            </a:endParaRPr>
          </a:p>
        </p:txBody>
      </p:sp>
      <p:sp>
        <p:nvSpPr>
          <p:cNvPr id="3" name="Rectangle 2"/>
          <p:cNvSpPr/>
          <p:nvPr/>
        </p:nvSpPr>
        <p:spPr>
          <a:xfrm>
            <a:off x="0" y="1143000"/>
            <a:ext cx="9144000" cy="4339650"/>
          </a:xfrm>
          <a:prstGeom prst="rect">
            <a:avLst/>
          </a:prstGeom>
        </p:spPr>
        <p:txBody>
          <a:bodyPr wrap="square">
            <a:spAutoFit/>
          </a:bodyPr>
          <a:lstStyle/>
          <a:p>
            <a:pPr marL="381000" indent="-381000">
              <a:buFont typeface="Arial" pitchFamily="34" charset="0"/>
              <a:buChar char="•"/>
              <a:defRPr/>
            </a:pPr>
            <a:endParaRPr lang="sq-AL" sz="2400" dirty="0" smtClean="0"/>
          </a:p>
          <a:p>
            <a:pPr marL="381000" indent="-381000">
              <a:buFont typeface="Arial" pitchFamily="34" charset="0"/>
              <a:buChar char="•"/>
              <a:defRPr/>
            </a:pPr>
            <a:r>
              <a:rPr lang="sq-AL" sz="2000" dirty="0" smtClean="0">
                <a:latin typeface="Cambria" panose="02040503050406030204" pitchFamily="18" charset="0"/>
                <a:ea typeface="Cambria" panose="02040503050406030204" pitchFamily="18" charset="0"/>
              </a:rPr>
              <a:t>Familjarizimi i pjesëmarrësve me karakteristikat kryesore për </a:t>
            </a:r>
            <a:r>
              <a:rPr lang="sq-AL" sz="2000" b="1" dirty="0" smtClean="0">
                <a:latin typeface="Cambria" panose="02040503050406030204" pitchFamily="18" charset="0"/>
                <a:ea typeface="Cambria" panose="02040503050406030204" pitchFamily="18" charset="0"/>
              </a:rPr>
              <a:t> prokurimin e shërbimeve</a:t>
            </a:r>
            <a:r>
              <a:rPr lang="sq-AL" sz="2000" dirty="0" smtClean="0">
                <a:latin typeface="Cambria" panose="02040503050406030204" pitchFamily="18" charset="0"/>
                <a:ea typeface="Cambria" panose="02040503050406030204" pitchFamily="18" charset="0"/>
              </a:rPr>
              <a:t>, duke përfshirë</a:t>
            </a:r>
            <a:r>
              <a:rPr lang="en-US" sz="2000" dirty="0" smtClean="0">
                <a:latin typeface="Cambria" panose="02040503050406030204" pitchFamily="18" charset="0"/>
                <a:ea typeface="Cambria" panose="02040503050406030204" pitchFamily="18" charset="0"/>
              </a:rPr>
              <a:t>:</a:t>
            </a:r>
          </a:p>
          <a:p>
            <a:pPr>
              <a:defRPr/>
            </a:pPr>
            <a:endParaRPr lang="sq-AL" sz="2000" dirty="0" smtClean="0">
              <a:latin typeface="Cambria" panose="02040503050406030204" pitchFamily="18" charset="0"/>
              <a:ea typeface="Cambria" panose="02040503050406030204" pitchFamily="18" charset="0"/>
            </a:endParaRPr>
          </a:p>
          <a:p>
            <a:pPr marL="381000" indent="-381000">
              <a:defRPr/>
            </a:pPr>
            <a:endParaRPr lang="sq-AL" sz="2000" dirty="0" smtClean="0">
              <a:latin typeface="Cambria" panose="02040503050406030204" pitchFamily="18" charset="0"/>
              <a:ea typeface="Cambria" panose="02040503050406030204" pitchFamily="18" charset="0"/>
              <a:cs typeface="Arial" pitchFamily="34" charset="0"/>
            </a:endParaRPr>
          </a:p>
          <a:p>
            <a:pPr marL="1165860" lvl="0" indent="-34290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Përkufizimi</a:t>
            </a:r>
            <a:r>
              <a:rPr lang="sq-AL" sz="2000" dirty="0" smtClean="0">
                <a:latin typeface="Cambria" panose="02040503050406030204" pitchFamily="18" charset="0"/>
                <a:ea typeface="Cambria" panose="02040503050406030204" pitchFamily="18" charset="0"/>
              </a:rPr>
              <a:t> i prokurimit të shërbimeve  </a:t>
            </a:r>
            <a:r>
              <a:rPr lang="sq-AL" sz="2000" dirty="0" err="1" smtClean="0">
                <a:latin typeface="Cambria" panose="02040503050406030204" pitchFamily="18" charset="0"/>
                <a:ea typeface="Cambria" panose="02040503050406030204" pitchFamily="18" charset="0"/>
              </a:rPr>
              <a:t>Konsulente</a:t>
            </a:r>
            <a:r>
              <a:rPr lang="sq-AL" sz="2000" dirty="0" smtClean="0">
                <a:latin typeface="Cambria" panose="02040503050406030204" pitchFamily="18" charset="0"/>
                <a:ea typeface="Cambria" panose="02040503050406030204" pitchFamily="18" charset="0"/>
              </a:rPr>
              <a:t> – </a:t>
            </a:r>
          </a:p>
          <a:p>
            <a:pPr marL="1165860" lvl="0" indent="-34290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Procedurat e PP </a:t>
            </a:r>
            <a:r>
              <a:rPr lang="sq-AL" sz="2000" dirty="0" smtClean="0">
                <a:latin typeface="Cambria" panose="02040503050406030204" pitchFamily="18" charset="0"/>
                <a:ea typeface="Cambria" panose="02040503050406030204" pitchFamily="18" charset="0"/>
              </a:rPr>
              <a:t>për prokurimin e shërbimeve konsulentë ; </a:t>
            </a:r>
          </a:p>
          <a:p>
            <a:pPr marL="1165860" lvl="0" indent="-34290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Si të zgjidhen kriteret e duhur te </a:t>
            </a:r>
            <a:r>
              <a:rPr lang="sq-AL" sz="2000" b="1" dirty="0" smtClean="0">
                <a:latin typeface="Cambria" panose="02040503050406030204" pitchFamily="18" charset="0"/>
                <a:ea typeface="Cambria" panose="02040503050406030204" pitchFamily="18" charset="0"/>
              </a:rPr>
              <a:t>përzgjedhjes dhe te  dhënies se kontratës për shërbime </a:t>
            </a:r>
            <a:r>
              <a:rPr lang="sq-AL" sz="2000" b="1" dirty="0" err="1" smtClean="0">
                <a:latin typeface="Cambria" panose="02040503050406030204" pitchFamily="18" charset="0"/>
                <a:ea typeface="Cambria" panose="02040503050406030204" pitchFamily="18" charset="0"/>
              </a:rPr>
              <a:t>Konsulente</a:t>
            </a:r>
            <a:r>
              <a:rPr lang="sq-AL" sz="2000" b="1" dirty="0" smtClean="0">
                <a:latin typeface="Cambria" panose="02040503050406030204" pitchFamily="18" charset="0"/>
                <a:ea typeface="Cambria" panose="02040503050406030204" pitchFamily="18" charset="0"/>
              </a:rPr>
              <a:t> ; </a:t>
            </a:r>
          </a:p>
          <a:p>
            <a:pPr marL="1165860" lvl="0" indent="-34290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Prokurimi i </a:t>
            </a:r>
            <a:r>
              <a:rPr lang="sq-AL" sz="2000" b="1" dirty="0" smtClean="0">
                <a:latin typeface="Cambria" panose="02040503050406030204" pitchFamily="18" charset="0"/>
                <a:ea typeface="Cambria" panose="02040503050406030204" pitchFamily="18" charset="0"/>
              </a:rPr>
              <a:t>shërbimeve te </a:t>
            </a:r>
            <a:r>
              <a:rPr lang="sq-AL" sz="2000" b="1" dirty="0" err="1" smtClean="0">
                <a:latin typeface="Cambria" panose="02040503050406030204" pitchFamily="18" charset="0"/>
                <a:ea typeface="Cambria" panose="02040503050406030204" pitchFamily="18" charset="0"/>
              </a:rPr>
              <a:t>Konsulences</a:t>
            </a:r>
            <a:r>
              <a:rPr lang="sq-AL" sz="2000" b="1" dirty="0" smtClean="0">
                <a:latin typeface="Cambria" panose="02040503050406030204" pitchFamily="18" charset="0"/>
                <a:ea typeface="Cambria" panose="02040503050406030204" pitchFamily="18" charset="0"/>
              </a:rPr>
              <a:t> . </a:t>
            </a:r>
          </a:p>
          <a:p>
            <a:pPr lvl="0"/>
            <a:endParaRPr lang="en-US" sz="2400" dirty="0" smtClean="0"/>
          </a:p>
          <a:p>
            <a:pPr lvl="0"/>
            <a:endParaRPr lang="en-US" sz="2400" dirty="0" smtClean="0">
              <a:solidFill>
                <a:srgbClr val="FF0000"/>
              </a:solidFill>
            </a:endParaRPr>
          </a:p>
          <a:p>
            <a:pPr marL="381000" indent="-381000">
              <a:defRPr/>
            </a:pPr>
            <a:endParaRPr lang="en-US" sz="2400" dirty="0" smtClean="0"/>
          </a:p>
        </p:txBody>
      </p:sp>
    </p:spTree>
    <p:extLst>
      <p:ext uri="{BB962C8B-B14F-4D97-AF65-F5344CB8AC3E}">
        <p14:creationId xmlns:p14="http://schemas.microsoft.com/office/powerpoint/2010/main" val="960788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solidFill>
                <a:schemeClr val="tx1"/>
              </a:solidFill>
              <a:latin typeface="Cambria" panose="02040503050406030204" pitchFamily="18" charset="0"/>
              <a:ea typeface="Cambria" panose="02040503050406030204" pitchFamily="18" charset="0"/>
            </a:endParaRPr>
          </a:p>
          <a:p>
            <a:endParaRPr lang="en-US" sz="2000" b="1" i="1" dirty="0" smtClean="0">
              <a:solidFill>
                <a:schemeClr val="tx1"/>
              </a:solidFill>
              <a:latin typeface="Cambria" panose="02040503050406030204" pitchFamily="18" charset="0"/>
              <a:ea typeface="Cambria" panose="02040503050406030204" pitchFamily="18" charset="0"/>
            </a:endParaRPr>
          </a:p>
          <a:p>
            <a:pPr algn="ctr">
              <a:buNone/>
            </a:pPr>
            <a:endParaRPr lang="en-US" sz="2000" b="1" dirty="0" smtClean="0">
              <a:solidFill>
                <a:schemeClr val="tx1"/>
              </a:solidFill>
              <a:latin typeface="Cambria" panose="02040503050406030204" pitchFamily="18" charset="0"/>
              <a:ea typeface="Cambria" panose="02040503050406030204" pitchFamily="18" charset="0"/>
            </a:endParaRPr>
          </a:p>
          <a:p>
            <a:pPr>
              <a:buNone/>
            </a:pPr>
            <a:endParaRPr lang="en-US" sz="2000" dirty="0" smtClean="0">
              <a:solidFill>
                <a:schemeClr val="tx1"/>
              </a:solidFill>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 – Krahasimet </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51377619"/>
              </p:ext>
            </p:extLst>
          </p:nvPr>
        </p:nvGraphicFramePr>
        <p:xfrm>
          <a:off x="76200" y="1397000"/>
          <a:ext cx="9067800" cy="3785616"/>
        </p:xfrm>
        <a:graphic>
          <a:graphicData uri="http://schemas.openxmlformats.org/drawingml/2006/table">
            <a:tbl>
              <a:tblPr firstRow="1" bandRow="1">
                <a:tableStyleId>{5C22544A-7EE6-4342-B048-85BDC9FD1C3A}</a:tableStyleId>
              </a:tblPr>
              <a:tblGrid>
                <a:gridCol w="4533900">
                  <a:extLst>
                    <a:ext uri="{9D8B030D-6E8A-4147-A177-3AD203B41FA5}">
                      <a16:colId xmlns:a16="http://schemas.microsoft.com/office/drawing/2014/main" val="20000"/>
                    </a:ext>
                  </a:extLst>
                </a:gridCol>
                <a:gridCol w="4533900">
                  <a:extLst>
                    <a:ext uri="{9D8B030D-6E8A-4147-A177-3AD203B41FA5}">
                      <a16:colId xmlns:a16="http://schemas.microsoft.com/office/drawing/2014/main" val="20001"/>
                    </a:ext>
                  </a:extLst>
                </a:gridCol>
              </a:tblGrid>
              <a:tr h="370840">
                <a:tc>
                  <a:txBody>
                    <a:bodyPr/>
                    <a:lstStyle/>
                    <a:p>
                      <a:pPr marL="0" marR="0" algn="ctr">
                        <a:lnSpc>
                          <a:spcPct val="115000"/>
                        </a:lnSpc>
                        <a:spcBef>
                          <a:spcPts val="1200"/>
                        </a:spcBef>
                        <a:spcAft>
                          <a:spcPts val="0"/>
                        </a:spcAft>
                      </a:pPr>
                      <a:r>
                        <a:rPr lang="sq-AL" sz="2400" b="1" dirty="0">
                          <a:latin typeface="Garamond"/>
                          <a:ea typeface="Calibri"/>
                          <a:cs typeface="Times New Roman"/>
                        </a:rPr>
                        <a:t>DT për shërbimet e përgjithshme</a:t>
                      </a:r>
                      <a:endParaRPr lang="en-US" sz="2400" dirty="0">
                        <a:latin typeface="Garamond"/>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400" b="1">
                          <a:latin typeface="Garamond"/>
                          <a:ea typeface="Calibri"/>
                          <a:cs typeface="Times New Roman"/>
                        </a:rPr>
                        <a:t>DT për shërbimet e konsulences</a:t>
                      </a:r>
                      <a:endParaRPr lang="en-US" sz="240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gn="just">
                        <a:lnSpc>
                          <a:spcPct val="115000"/>
                        </a:lnSpc>
                        <a:spcBef>
                          <a:spcPts val="0"/>
                        </a:spcBef>
                        <a:spcAft>
                          <a:spcPts val="0"/>
                        </a:spcAft>
                      </a:pPr>
                      <a:r>
                        <a:rPr lang="sq-AL" sz="2400" b="1" i="1" dirty="0">
                          <a:latin typeface="Garamond"/>
                          <a:ea typeface="Calibri"/>
                          <a:cs typeface="MyriadPro-Light"/>
                        </a:rPr>
                        <a:t>Pjesa A</a:t>
                      </a:r>
                      <a:r>
                        <a:rPr lang="sq-AL" sz="2400" b="1" dirty="0">
                          <a:latin typeface="Garamond"/>
                          <a:ea typeface="Calibri"/>
                          <a:cs typeface="MyriadPro-Light"/>
                        </a:rPr>
                        <a:t>,</a:t>
                      </a:r>
                      <a:r>
                        <a:rPr lang="sq-AL" sz="2400" dirty="0">
                          <a:latin typeface="Garamond"/>
                          <a:ea typeface="Calibri"/>
                          <a:cs typeface="MyriadPro-Light"/>
                        </a:rPr>
                        <a:t> procedurat e tenderimit, përmban udhëzime për përgatitjen e tenderit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i="1" dirty="0">
                          <a:latin typeface="Garamond"/>
                          <a:ea typeface="Calibri"/>
                          <a:cs typeface="MyriadPro-Light"/>
                        </a:rPr>
                        <a:t>Pjesa A,</a:t>
                      </a:r>
                      <a:r>
                        <a:rPr lang="sq-AL" sz="2400" i="1" dirty="0">
                          <a:latin typeface="Garamond"/>
                          <a:ea typeface="Calibri"/>
                          <a:cs typeface="MyriadPro-Light"/>
                        </a:rPr>
                        <a:t> </a:t>
                      </a:r>
                      <a:r>
                        <a:rPr lang="sq-AL" sz="2400" b="1" i="1" dirty="0">
                          <a:latin typeface="Garamond"/>
                          <a:ea typeface="Calibri"/>
                          <a:cs typeface="MyriadPro-Light"/>
                        </a:rPr>
                        <a:t>procedurat e tenderimit</a:t>
                      </a:r>
                      <a:r>
                        <a:rPr lang="sq-AL" sz="2400" dirty="0">
                          <a:latin typeface="Garamond"/>
                          <a:ea typeface="Calibri"/>
                          <a:cs typeface="MyriadPro-Light"/>
                        </a:rPr>
                        <a:t>, përbëhet nga dy pjesë: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Udhëzimet për ofertuesit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Fletë e të dhënave te tenderit dhe anekset</a:t>
                      </a:r>
                      <a:endParaRPr lang="en-US" sz="2400" dirty="0">
                        <a:latin typeface="Garamond"/>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400" i="1" dirty="0">
                          <a:latin typeface="Garamond"/>
                          <a:ea typeface="Calibri"/>
                          <a:cs typeface="Times New Roman"/>
                        </a:rPr>
                        <a:t>Përmbajtja është e njëjtë me DT për shërbime të përgjithshme, </a:t>
                      </a:r>
                      <a:r>
                        <a:rPr lang="sq-AL" sz="2400" b="1" i="1" dirty="0">
                          <a:solidFill>
                            <a:srgbClr val="FF0000"/>
                          </a:solidFill>
                          <a:latin typeface="Garamond"/>
                          <a:ea typeface="Calibri"/>
                          <a:cs typeface="Times New Roman"/>
                        </a:rPr>
                        <a:t>përveç se nuk ka kërkesa të kualifikimit këtu pasi</a:t>
                      </a:r>
                      <a:r>
                        <a:rPr lang="sq-AL" sz="2400" i="1" dirty="0">
                          <a:latin typeface="Garamond"/>
                          <a:ea typeface="Calibri"/>
                          <a:cs typeface="Times New Roman"/>
                        </a:rPr>
                        <a:t> qe TD i dërgohet vetëm kandidatëve te përzgjedhur</a:t>
                      </a: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032390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solidFill>
                <a:schemeClr val="tx1"/>
              </a:solidFill>
              <a:latin typeface="Cambria" panose="02040503050406030204" pitchFamily="18" charset="0"/>
              <a:ea typeface="Cambria" panose="02040503050406030204" pitchFamily="18" charset="0"/>
            </a:endParaRPr>
          </a:p>
          <a:p>
            <a:endParaRPr lang="en-US" sz="2000" b="1" i="1" dirty="0" smtClean="0">
              <a:solidFill>
                <a:schemeClr val="tx1"/>
              </a:solidFill>
              <a:latin typeface="Cambria" panose="02040503050406030204" pitchFamily="18" charset="0"/>
              <a:ea typeface="Cambria" panose="02040503050406030204" pitchFamily="18" charset="0"/>
            </a:endParaRPr>
          </a:p>
          <a:p>
            <a:pPr algn="ctr">
              <a:buNone/>
            </a:pPr>
            <a:endParaRPr lang="en-US" sz="2000" b="1" dirty="0" smtClean="0">
              <a:solidFill>
                <a:schemeClr val="tx1"/>
              </a:solidFill>
              <a:latin typeface="Cambria" panose="02040503050406030204" pitchFamily="18" charset="0"/>
              <a:ea typeface="Cambria" panose="02040503050406030204" pitchFamily="18" charset="0"/>
            </a:endParaRPr>
          </a:p>
          <a:p>
            <a:pPr>
              <a:buNone/>
            </a:pPr>
            <a:endParaRPr lang="en-US" sz="2000" dirty="0" smtClean="0">
              <a:solidFill>
                <a:schemeClr val="tx1"/>
              </a:solidFill>
              <a:latin typeface="Cambria" panose="02040503050406030204" pitchFamily="18" charset="0"/>
              <a:ea typeface="Cambria" panose="02040503050406030204" pitchFamily="18" charset="0"/>
            </a:endParaRPr>
          </a:p>
        </p:txBody>
      </p:sp>
      <p:sp>
        <p:nvSpPr>
          <p:cNvPr id="4" name="Title 1"/>
          <p:cNvSpPr txBox="1">
            <a:spLocks/>
          </p:cNvSpPr>
          <p:nvPr/>
        </p:nvSpPr>
        <p:spPr>
          <a:xfrm>
            <a:off x="536178" y="206375"/>
            <a:ext cx="8071644" cy="4794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a:t>
            </a:r>
            <a:r>
              <a:rPr lang="sq-AL" sz="2400" b="1" i="1" dirty="0" smtClean="0">
                <a:solidFill>
                  <a:schemeClr val="bg2">
                    <a:lumMod val="75000"/>
                  </a:schemeClr>
                </a:solidFill>
              </a:rPr>
              <a:t>-Krahasimet </a:t>
            </a:r>
            <a:endParaRPr lang="en-US" sz="2400" b="1" i="1" dirty="0">
              <a:solidFill>
                <a:schemeClr val="bg2">
                  <a:lumMod val="75000"/>
                </a:schemeClr>
              </a:solidFill>
            </a:endParaRPr>
          </a:p>
          <a:p>
            <a:pPr algn="ctr"/>
            <a:r>
              <a:rPr lang="en-US" sz="2400" b="1" i="1" dirty="0" smtClean="0">
                <a:solidFill>
                  <a:schemeClr val="bg2">
                    <a:lumMod val="75000"/>
                  </a:schemeClr>
                </a:solidFill>
              </a:rPr>
              <a:t>(2)</a:t>
            </a:r>
            <a:endParaRPr lang="en-US" sz="2400" b="1" i="1" dirty="0">
              <a:solidFill>
                <a:schemeClr val="bg2">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57344752"/>
              </p:ext>
            </p:extLst>
          </p:nvPr>
        </p:nvGraphicFramePr>
        <p:xfrm>
          <a:off x="0" y="685800"/>
          <a:ext cx="9144000" cy="5815584"/>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410199">
                <a:tc>
                  <a:txBody>
                    <a:bodyPr/>
                    <a:lstStyle/>
                    <a:p>
                      <a:pPr marL="0" marR="0" algn="just">
                        <a:lnSpc>
                          <a:spcPct val="115000"/>
                        </a:lnSpc>
                        <a:spcBef>
                          <a:spcPts val="0"/>
                        </a:spcBef>
                        <a:spcAft>
                          <a:spcPts val="0"/>
                        </a:spcAft>
                      </a:pPr>
                      <a:r>
                        <a:rPr lang="sq-AL" sz="2400" b="1" i="1" dirty="0">
                          <a:latin typeface="Garamond"/>
                          <a:ea typeface="Calibri"/>
                          <a:cs typeface="MyriadPro-Light"/>
                        </a:rPr>
                        <a:t>PJESA B</a:t>
                      </a:r>
                      <a:r>
                        <a:rPr lang="sq-AL" sz="2400" dirty="0">
                          <a:latin typeface="Garamond"/>
                          <a:ea typeface="Calibri"/>
                          <a:cs typeface="MyriadPro-Light"/>
                        </a:rPr>
                        <a:t> - Draft Kontrata - përmban kushtet e kontratës të cilat tenderuesi duhet ti pranojë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dirty="0">
                          <a:latin typeface="Garamond"/>
                          <a:ea typeface="Calibri"/>
                          <a:cs typeface="MyriadPro-Light"/>
                        </a:rPr>
                        <a:t>Pjesa B, draft kontrate</a:t>
                      </a:r>
                      <a:r>
                        <a:rPr lang="sq-AL" sz="2400" dirty="0">
                          <a:latin typeface="Garamond"/>
                          <a:ea typeface="Calibri"/>
                          <a:cs typeface="MyriadPro-Light"/>
                        </a:rPr>
                        <a:t>, përmban kushtet që duhet ti pranojë tenderuesi që konkurron, kështu që nuk lejohen negociata.  Përbëhet nga dy pjesë: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Kushtet e përgjithshme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Kushtet e veçanta </a:t>
                      </a:r>
                      <a:endParaRPr lang="en-US" sz="2400" dirty="0">
                        <a:latin typeface="Garamond"/>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400" i="1" dirty="0">
                          <a:latin typeface="Garamond"/>
                          <a:ea typeface="Calibri"/>
                          <a:cs typeface="Times New Roman"/>
                        </a:rPr>
                        <a:t>Përmbajtja është e njëjtë si DT për shërbime të përgjithshme, </a:t>
                      </a:r>
                      <a:r>
                        <a:rPr lang="sq-AL" sz="2400" b="1" i="1" dirty="0">
                          <a:solidFill>
                            <a:srgbClr val="FF0000"/>
                          </a:solidFill>
                          <a:latin typeface="Garamond"/>
                          <a:ea typeface="Calibri"/>
                          <a:cs typeface="Times New Roman"/>
                        </a:rPr>
                        <a:t>përveç se negociatat lejohen me kompaninë qe ka arritur rezultatin më të lartë  (kombinimi i ofertës teknik me atë financiare) </a:t>
                      </a:r>
                      <a:endParaRPr lang="en-US" sz="2400" dirty="0">
                        <a:latin typeface="Garamond"/>
                        <a:ea typeface="Calibri"/>
                        <a:cs typeface="Times New Roman"/>
                      </a:endParaRPr>
                    </a:p>
                    <a:p>
                      <a:pPr marL="0" marR="0" algn="just">
                        <a:spcBef>
                          <a:spcPts val="0"/>
                        </a:spcBef>
                        <a:spcAft>
                          <a:spcPts val="0"/>
                        </a:spcAft>
                      </a:pPr>
                      <a:r>
                        <a:rPr lang="sq-AL" sz="2400" i="1" dirty="0">
                          <a:latin typeface="Garamond"/>
                          <a:ea typeface="Calibri"/>
                          <a:cs typeface="Arial"/>
                        </a:rPr>
                        <a:t>Negociatat do të fillojnë me diskutim të Propozimit Teknik, përfshirë (a) </a:t>
                      </a:r>
                      <a:r>
                        <a:rPr lang="sq-AL" sz="2400" b="1" i="1" dirty="0">
                          <a:solidFill>
                            <a:srgbClr val="FF0000"/>
                          </a:solidFill>
                          <a:latin typeface="Garamond"/>
                          <a:ea typeface="Calibri"/>
                          <a:cs typeface="Arial"/>
                        </a:rPr>
                        <a:t>qasjen teknike dhe metodologjinë e propozuar</a:t>
                      </a:r>
                      <a:r>
                        <a:rPr lang="sq-AL" sz="2400" i="1" dirty="0">
                          <a:latin typeface="Garamond"/>
                          <a:ea typeface="Calibri"/>
                          <a:cs typeface="Arial"/>
                        </a:rPr>
                        <a:t>, (b) </a:t>
                      </a:r>
                      <a:r>
                        <a:rPr lang="sq-AL" sz="2400" b="0" i="1" dirty="0">
                          <a:solidFill>
                            <a:srgbClr val="FF0000"/>
                          </a:solidFill>
                          <a:latin typeface="Garamond"/>
                          <a:ea typeface="Calibri"/>
                          <a:cs typeface="Arial"/>
                        </a:rPr>
                        <a:t>planin e punës</a:t>
                      </a:r>
                      <a:r>
                        <a:rPr lang="sq-AL" sz="2400" i="1" dirty="0">
                          <a:latin typeface="Garamond"/>
                          <a:ea typeface="Calibri"/>
                          <a:cs typeface="Arial"/>
                        </a:rPr>
                        <a:t>, (c) </a:t>
                      </a:r>
                      <a:r>
                        <a:rPr lang="sq-AL" sz="2400" b="0" i="1" dirty="0">
                          <a:solidFill>
                            <a:srgbClr val="FF0000"/>
                          </a:solidFill>
                          <a:latin typeface="Garamond"/>
                          <a:ea typeface="Calibri"/>
                          <a:cs typeface="Arial"/>
                        </a:rPr>
                        <a:t>organizimin dhe personelin</a:t>
                      </a:r>
                      <a:r>
                        <a:rPr lang="sq-AL" sz="2400" i="1" dirty="0">
                          <a:latin typeface="Garamond"/>
                          <a:ea typeface="Calibri"/>
                          <a:cs typeface="Arial"/>
                        </a:rPr>
                        <a:t>, dhe (d) </a:t>
                      </a:r>
                      <a:r>
                        <a:rPr lang="sq-AL" sz="2400" b="1" i="1" dirty="0">
                          <a:solidFill>
                            <a:srgbClr val="FF0000"/>
                          </a:solidFill>
                          <a:latin typeface="Garamond"/>
                          <a:ea typeface="Calibri"/>
                          <a:cs typeface="Arial"/>
                        </a:rPr>
                        <a:t>çdo sugjerim te bëre nga Konsulenti për të përmirësuar Termat e Referencës </a:t>
                      </a:r>
                      <a:r>
                        <a:rPr lang="sq-AL" sz="2400" i="1" dirty="0">
                          <a:latin typeface="Garamond"/>
                          <a:ea typeface="Calibri"/>
                          <a:cs typeface="Arial"/>
                        </a:rPr>
                        <a:t>.</a:t>
                      </a:r>
                      <a:endParaRPr lang="en-US" sz="2400" dirty="0">
                        <a:latin typeface="JEOLDF+TimesNewRoman"/>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2" name="Footer Placeholder 1"/>
          <p:cNvSpPr>
            <a:spLocks noGrp="1"/>
          </p:cNvSpPr>
          <p:nvPr>
            <p:ph type="ftr" sz="quarter" idx="11"/>
          </p:nvPr>
        </p:nvSpPr>
        <p:spPr>
          <a:xfrm>
            <a:off x="1676400" y="6501384"/>
            <a:ext cx="4343400" cy="356616"/>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69472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solidFill>
                <a:schemeClr val="tx1"/>
              </a:solidFill>
              <a:latin typeface="Cambria" panose="02040503050406030204" pitchFamily="18" charset="0"/>
              <a:ea typeface="Cambria" panose="02040503050406030204" pitchFamily="18" charset="0"/>
            </a:endParaRPr>
          </a:p>
          <a:p>
            <a:endParaRPr lang="en-US" sz="2000" b="1" i="1" dirty="0" smtClean="0">
              <a:solidFill>
                <a:schemeClr val="tx1"/>
              </a:solidFill>
              <a:latin typeface="Cambria" panose="02040503050406030204" pitchFamily="18" charset="0"/>
              <a:ea typeface="Cambria" panose="02040503050406030204" pitchFamily="18" charset="0"/>
            </a:endParaRPr>
          </a:p>
          <a:p>
            <a:pPr algn="ctr">
              <a:buNone/>
            </a:pPr>
            <a:endParaRPr lang="en-US" sz="2000" b="1" dirty="0" smtClean="0">
              <a:solidFill>
                <a:schemeClr val="tx1"/>
              </a:solidFill>
              <a:latin typeface="Cambria" panose="02040503050406030204" pitchFamily="18" charset="0"/>
              <a:ea typeface="Cambria" panose="02040503050406030204" pitchFamily="18" charset="0"/>
            </a:endParaRPr>
          </a:p>
          <a:p>
            <a:pPr>
              <a:buNone/>
            </a:pPr>
            <a:endParaRPr lang="en-US" sz="2000" dirty="0" smtClean="0">
              <a:solidFill>
                <a:schemeClr val="tx1"/>
              </a:solidFill>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a:t>
            </a:r>
            <a:r>
              <a:rPr lang="sq-AL" sz="2400" b="1" i="1" dirty="0">
                <a:solidFill>
                  <a:schemeClr val="bg2">
                    <a:lumMod val="75000"/>
                  </a:schemeClr>
                </a:solidFill>
              </a:rPr>
              <a:t>Krahasimet </a:t>
            </a:r>
            <a:endParaRPr lang="en-US" sz="2400" b="1" i="1" dirty="0">
              <a:solidFill>
                <a:schemeClr val="bg2">
                  <a:lumMod val="75000"/>
                </a:schemeClr>
              </a:solidFill>
            </a:endParaRPr>
          </a:p>
          <a:p>
            <a:pPr algn="ctr"/>
            <a:r>
              <a:rPr lang="en-US" sz="2400" b="1" i="1" dirty="0" smtClean="0">
                <a:solidFill>
                  <a:schemeClr val="bg2">
                    <a:lumMod val="75000"/>
                  </a:schemeClr>
                </a:solidFill>
              </a:rPr>
              <a:t> </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52015481"/>
              </p:ext>
            </p:extLst>
          </p:nvPr>
        </p:nvGraphicFramePr>
        <p:xfrm>
          <a:off x="0" y="1397002"/>
          <a:ext cx="9144000" cy="5079998"/>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079998">
                <a:tc>
                  <a:txBody>
                    <a:bodyPr/>
                    <a:lstStyle/>
                    <a:p>
                      <a:pPr marL="0" marR="0" algn="just">
                        <a:lnSpc>
                          <a:spcPct val="115000"/>
                        </a:lnSpc>
                        <a:spcBef>
                          <a:spcPts val="0"/>
                        </a:spcBef>
                        <a:spcAft>
                          <a:spcPts val="0"/>
                        </a:spcAft>
                      </a:pPr>
                      <a:r>
                        <a:rPr lang="sq-AL" sz="2400" b="1" i="1" dirty="0">
                          <a:latin typeface="Garamond"/>
                          <a:ea typeface="Calibri"/>
                          <a:cs typeface="MyriadPro-Light"/>
                        </a:rPr>
                        <a:t>Pjesa C</a:t>
                      </a:r>
                      <a:r>
                        <a:rPr lang="sq-AL" sz="2400" i="1" dirty="0">
                          <a:latin typeface="Garamond"/>
                          <a:ea typeface="Calibri"/>
                          <a:cs typeface="MyriadPro-Light"/>
                        </a:rPr>
                        <a:t>,</a:t>
                      </a:r>
                      <a:r>
                        <a:rPr lang="sq-AL" sz="2400" dirty="0">
                          <a:latin typeface="Garamond"/>
                          <a:ea typeface="Calibri"/>
                          <a:cs typeface="MyriadPro-Light"/>
                        </a:rPr>
                        <a:t> Formulari për dorëzimin e ofertës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dirty="0">
                          <a:latin typeface="Garamond"/>
                          <a:ea typeface="Calibri"/>
                          <a:cs typeface="MyriadPro-Light"/>
                        </a:rPr>
                        <a:t>Pjesa C</a:t>
                      </a:r>
                      <a:r>
                        <a:rPr lang="sq-AL" sz="2400" dirty="0">
                          <a:latin typeface="Garamond"/>
                          <a:ea typeface="Calibri"/>
                          <a:cs typeface="MyriadPro-Light"/>
                        </a:rPr>
                        <a:t>, </a:t>
                      </a:r>
                      <a:r>
                        <a:rPr lang="sq-AL" sz="2400" b="1" dirty="0">
                          <a:latin typeface="Garamond"/>
                          <a:ea typeface="Calibri"/>
                          <a:cs typeface="MyriadPro-Light"/>
                        </a:rPr>
                        <a:t>Formulari për dorëzimin e ofertës,</a:t>
                      </a:r>
                      <a:r>
                        <a:rPr lang="sq-AL" sz="2400" dirty="0">
                          <a:latin typeface="Garamond"/>
                          <a:ea typeface="Calibri"/>
                          <a:cs typeface="MyriadPro-Light"/>
                        </a:rPr>
                        <a:t> është pjesa kryesore e tenderit, sepse në këtë pjesë ofertuesi deklaron se ai ka kontrolluar dhe pranon të gjitha kushtet e tenderit dhe dorëzon ofertën e tij financiare. Ajo përbëhet nga: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Formulari i tenderit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Lista e çmimeve </a:t>
                      </a:r>
                      <a:endParaRPr lang="en-US" sz="24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sq-AL" sz="2400" i="1" dirty="0">
                          <a:latin typeface="Garamond"/>
                          <a:ea typeface="Calibri"/>
                          <a:cs typeface="Times New Roman"/>
                        </a:rPr>
                        <a:t>Përmbajtja është e njëjtë si DT për shërbime të përgjithshme, </a:t>
                      </a:r>
                      <a:r>
                        <a:rPr lang="sq-AL" sz="2400" b="1" i="1" dirty="0">
                          <a:solidFill>
                            <a:srgbClr val="FF0000"/>
                          </a:solidFill>
                          <a:latin typeface="Garamond"/>
                          <a:ea typeface="Calibri"/>
                          <a:cs typeface="Times New Roman"/>
                        </a:rPr>
                        <a:t>përveç se përbehet nga:</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Propozimi teknik – forma standarde</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Propozimi Financiar – forma standarde</a:t>
                      </a:r>
                      <a:endParaRPr lang="en-US" sz="2400" dirty="0">
                        <a:latin typeface="Garamond"/>
                        <a:ea typeface="Calibri"/>
                        <a:cs typeface="Times New Roman"/>
                      </a:endParaRPr>
                    </a:p>
                    <a:p>
                      <a:pPr marL="0" marR="0" algn="just">
                        <a:lnSpc>
                          <a:spcPct val="115000"/>
                        </a:lnSpc>
                        <a:spcBef>
                          <a:spcPts val="0"/>
                        </a:spcBef>
                        <a:spcAft>
                          <a:spcPts val="0"/>
                        </a:spcAft>
                      </a:pPr>
                      <a:r>
                        <a:rPr lang="sq-AL" sz="2400" b="1" i="1" dirty="0">
                          <a:solidFill>
                            <a:srgbClr val="FF0000"/>
                          </a:solidFill>
                          <a:latin typeface="Garamond"/>
                          <a:ea typeface="Calibri"/>
                          <a:cs typeface="Arial"/>
                        </a:rPr>
                        <a:t>Tenderuesi duhet të dorëzojë tenderin e tij të përbërë nga dy </a:t>
                      </a:r>
                      <a:r>
                        <a:rPr lang="sq-AL" sz="2400" b="1" i="1" dirty="0" smtClean="0">
                          <a:solidFill>
                            <a:srgbClr val="FF0000"/>
                          </a:solidFill>
                          <a:latin typeface="Garamond"/>
                          <a:ea typeface="Calibri"/>
                          <a:cs typeface="Arial"/>
                        </a:rPr>
                        <a:t>propozime:"Propozimi</a:t>
                      </a:r>
                      <a:r>
                        <a:rPr lang="en-US" sz="2400" b="1" i="1" dirty="0" smtClean="0">
                          <a:solidFill>
                            <a:srgbClr val="FF0000"/>
                          </a:solidFill>
                          <a:latin typeface="Garamond"/>
                          <a:ea typeface="Calibri"/>
                          <a:cs typeface="Arial"/>
                        </a:rPr>
                        <a:t> </a:t>
                      </a:r>
                      <a:r>
                        <a:rPr lang="sq-AL" sz="2400" b="1" i="1" dirty="0" smtClean="0">
                          <a:solidFill>
                            <a:srgbClr val="FF0000"/>
                          </a:solidFill>
                          <a:latin typeface="Garamond"/>
                          <a:ea typeface="Calibri"/>
                          <a:cs typeface="Arial"/>
                        </a:rPr>
                        <a:t>Teknik</a:t>
                      </a:r>
                      <a:r>
                        <a:rPr lang="sq-AL" sz="2400" b="1" i="1" dirty="0">
                          <a:solidFill>
                            <a:srgbClr val="FF0000"/>
                          </a:solidFill>
                          <a:latin typeface="Garamond"/>
                          <a:ea typeface="Calibri"/>
                          <a:cs typeface="Arial"/>
                        </a:rPr>
                        <a:t>" dhe "Propozimi Financiar".</a:t>
                      </a: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2" name="Footer Placeholder 1"/>
          <p:cNvSpPr>
            <a:spLocks noGrp="1"/>
          </p:cNvSpPr>
          <p:nvPr>
            <p:ph type="ftr" sz="quarter" idx="11"/>
          </p:nvPr>
        </p:nvSpPr>
        <p:spPr>
          <a:xfrm>
            <a:off x="1828800" y="6477000"/>
            <a:ext cx="4191000" cy="381000"/>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701520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5257800"/>
          </a:xfrm>
        </p:spPr>
        <p:txBody>
          <a:bodyPr/>
          <a:lstStyle/>
          <a:p>
            <a:endParaRPr lang="en-US" sz="2000" dirty="0">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Termat e Referencës (</a:t>
            </a:r>
            <a:r>
              <a:rPr lang="sq-AL" sz="2000" dirty="0" err="1" smtClean="0">
                <a:solidFill>
                  <a:schemeClr val="tx1"/>
                </a:solidFill>
                <a:latin typeface="Cambria" panose="02040503050406030204" pitchFamily="18" charset="0"/>
                <a:ea typeface="Cambria" panose="02040503050406030204" pitchFamily="18" charset="0"/>
              </a:rPr>
              <a:t>TeR</a:t>
            </a:r>
            <a:r>
              <a:rPr lang="sq-AL" sz="2000" dirty="0" smtClean="0">
                <a:solidFill>
                  <a:schemeClr val="tx1"/>
                </a:solidFill>
                <a:latin typeface="Cambria" panose="02040503050406030204" pitchFamily="18" charset="0"/>
                <a:ea typeface="Cambria" panose="02040503050406030204" pitchFamily="18" charset="0"/>
              </a:rPr>
              <a:t>) janë dokumenti kyç në Dosjen e Tenderit për shërbimet e </a:t>
            </a:r>
            <a:r>
              <a:rPr lang="sq-AL" sz="2000" dirty="0" err="1" smtClean="0">
                <a:solidFill>
                  <a:schemeClr val="tx1"/>
                </a:solidFill>
                <a:latin typeface="Cambria" panose="02040503050406030204" pitchFamily="18" charset="0"/>
                <a:ea typeface="Cambria" panose="02040503050406030204" pitchFamily="18" charset="0"/>
              </a:rPr>
              <a:t>konsulencës</a:t>
            </a:r>
            <a:r>
              <a:rPr lang="sq-AL" sz="2000" dirty="0" smtClean="0">
                <a:solidFill>
                  <a:schemeClr val="tx1"/>
                </a:solidFill>
                <a:latin typeface="Cambria" panose="02040503050406030204" pitchFamily="18" charset="0"/>
                <a:ea typeface="Cambria" panose="02040503050406030204" pitchFamily="18" charset="0"/>
              </a:rPr>
              <a:t>.</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err="1" smtClean="0">
                <a:solidFill>
                  <a:schemeClr val="tx1"/>
                </a:solidFill>
                <a:latin typeface="Cambria" panose="02040503050406030204" pitchFamily="18" charset="0"/>
                <a:ea typeface="Cambria" panose="02040503050406030204" pitchFamily="18" charset="0"/>
              </a:rPr>
              <a:t>TeR</a:t>
            </a:r>
            <a:r>
              <a:rPr lang="sq-AL" sz="2000" dirty="0" smtClean="0">
                <a:solidFill>
                  <a:schemeClr val="tx1"/>
                </a:solidFill>
                <a:latin typeface="Cambria" panose="02040503050406030204" pitchFamily="18" charset="0"/>
                <a:ea typeface="Cambria" panose="02040503050406030204" pitchFamily="18" charset="0"/>
              </a:rPr>
              <a:t> duhet të përshkruajnë vetëm aktivitetet, jo qasjen apo metodologjinë.</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Qasja ose metodologjia duhet të përshkruhet nga OE.</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jap</a:t>
            </a:r>
            <a:r>
              <a:rPr lang="en-US" sz="2000" dirty="0" smtClean="0">
                <a:solidFill>
                  <a:schemeClr val="tx1"/>
                </a:solidFill>
                <a:latin typeface="Cambria" panose="02040503050406030204" pitchFamily="18" charset="0"/>
                <a:ea typeface="Cambria" panose="02040503050406030204" pitchFamily="18" charset="0"/>
              </a:rPr>
              <a:t>in</a:t>
            </a:r>
            <a:r>
              <a:rPr lang="sq-AL" sz="2000" dirty="0" smtClean="0">
                <a:solidFill>
                  <a:schemeClr val="tx1"/>
                </a:solidFill>
                <a:latin typeface="Cambria" panose="02040503050406030204" pitchFamily="18" charset="0"/>
                <a:ea typeface="Cambria" panose="02040503050406030204" pitchFamily="18" charset="0"/>
              </a:rPr>
              <a:t> udhëzime OE në fazën e tenderimit për natyrën e tenderit </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shërbejnë si një mandat i OE gjatë zbatimit të projektit</a:t>
            </a:r>
            <a:endParaRPr lang="en-US" sz="2000" dirty="0" err="1"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bëhen një aneks i kontratës eventuale te shpërblyer</a:t>
            </a:r>
            <a:endParaRPr lang="en-US" sz="2000" dirty="0" smtClean="0">
              <a:solidFill>
                <a:schemeClr val="tx1"/>
              </a:solidFill>
              <a:latin typeface="Cambria" panose="02040503050406030204" pitchFamily="18" charset="0"/>
              <a:ea typeface="Cambria" panose="02040503050406030204" pitchFamily="18" charset="0"/>
            </a:endParaRPr>
          </a:p>
          <a:p>
            <a:r>
              <a:rPr lang="sq-AL" sz="2000" b="1" dirty="0" smtClean="0">
                <a:solidFill>
                  <a:schemeClr val="tx1"/>
                </a:solidFill>
                <a:latin typeface="Cambria" panose="02040503050406030204" pitchFamily="18" charset="0"/>
                <a:ea typeface="Cambria" panose="02040503050406030204" pitchFamily="18" charset="0"/>
              </a:rPr>
              <a:t>Shablloni BE</a:t>
            </a:r>
            <a:endParaRPr lang="sq-AL"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1"/>
            <a:ext cx="8071644" cy="533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a:t>
            </a:r>
            <a:endParaRPr lang="en-US" sz="2400" b="1" i="1" dirty="0">
              <a:solidFill>
                <a:schemeClr val="bg2">
                  <a:lumMod val="75000"/>
                </a:schemeClr>
              </a:solidFill>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823858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000" b="1" dirty="0">
                <a:solidFill>
                  <a:srgbClr val="002060"/>
                </a:solidFill>
                <a:latin typeface="Cambria" panose="02040503050406030204" pitchFamily="18" charset="0"/>
                <a:ea typeface="Cambria" panose="02040503050406030204" pitchFamily="18" charset="0"/>
              </a:rPr>
              <a:t>Termat e Referencës zakonisht përbëhen nga: </a:t>
            </a:r>
          </a:p>
        </p:txBody>
      </p:sp>
      <p:sp>
        <p:nvSpPr>
          <p:cNvPr id="3" name="Content Placeholder 2"/>
          <p:cNvSpPr>
            <a:spLocks noGrp="1"/>
          </p:cNvSpPr>
          <p:nvPr>
            <p:ph idx="1"/>
          </p:nvPr>
        </p:nvSpPr>
        <p:spPr>
          <a:xfrm>
            <a:off x="0" y="1066800"/>
            <a:ext cx="9144000" cy="5791200"/>
          </a:xfrm>
        </p:spPr>
        <p:txBody>
          <a:bodyPr/>
          <a:lstStyle/>
          <a:p>
            <a:r>
              <a:rPr lang="sq-AL" sz="2000" b="1" dirty="0">
                <a:latin typeface="Cambria" panose="02040503050406030204" pitchFamily="18" charset="0"/>
                <a:ea typeface="Cambria" panose="02040503050406030204" pitchFamily="18" charset="0"/>
              </a:rPr>
              <a:t>Sfondi i projektit </a:t>
            </a:r>
            <a:r>
              <a:rPr lang="sq-AL" sz="2000" dirty="0">
                <a:latin typeface="Cambria" panose="02040503050406030204" pitchFamily="18" charset="0"/>
                <a:ea typeface="Cambria" panose="02040503050406030204" pitchFamily="18" charset="0"/>
              </a:rPr>
              <a:t>– Sfondi përmbledh karakteristikat kryesore të projektit dhe përshkruan objektivat e detyrës dhe qëllimin e përgjithshëm. Në veçanti, duhet të përfshijë: a) Emrin e Autoritetit Kontraktues; b) Arsyetimin e projektit; c) Nevojën për konsulentë në projekt dhe çështjet që duhet zgjidhur; d) Aktivitetet që duhen kryer; e) aranzhimet e Mbikëqyrjes. </a:t>
            </a:r>
            <a:endParaRPr lang="en-US" sz="2000" dirty="0" smtClean="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Objektivat e detyrës </a:t>
            </a:r>
            <a:r>
              <a:rPr lang="sq-AL" sz="2000" b="1" dirty="0" err="1">
                <a:latin typeface="Cambria" panose="02040503050406030204" pitchFamily="18" charset="0"/>
                <a:ea typeface="Cambria" panose="02040503050406030204" pitchFamily="18" charset="0"/>
              </a:rPr>
              <a:t>konsulente</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përshkruajë saktësisht objektivat dhe rezultatet e pritura, dhe duhet të përfshij: a) Projektimin e projektit; b) Përgatitjen e dokumenteve të tenderit; c) Mbikëqyrjen e punimeve; d) Sigurimin e trajnimit; e) Mbledhjen dhe analizën e të dhënave. </a:t>
            </a:r>
            <a:endParaRPr lang="en-US" sz="2000" dirty="0" smtClean="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Fushëveprimi i punës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t’i përshkruaj vetëm aktivitetet, jo qasjen apo metodologjinë. Fushëveprimi i punës definohet duke adresuar këto: a) Përkufizimi, fushëveprimi, kufijtë dhe kriteret e pranimit te detyrës; b) Nivelin e detajeve; c) Çështjet kryesore që do të adresohen; d) Kërkesat e veçanta për pajisje; e) Korniza ligjore; f) Bartja e njohurive; g) Nevoja për vazhdimësi; h) Kërkesat për menaxhim cilësor (nëse nevojitet)</a:t>
            </a: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463387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000" b="1" dirty="0">
                <a:solidFill>
                  <a:srgbClr val="002060"/>
                </a:solidFill>
                <a:latin typeface="Cambria" panose="02040503050406030204" pitchFamily="18" charset="0"/>
                <a:ea typeface="Cambria" panose="02040503050406030204" pitchFamily="18" charset="0"/>
              </a:rPr>
              <a:t>Termat e Referencës zakonisht përbëhen nga</a:t>
            </a:r>
          </a:p>
        </p:txBody>
      </p:sp>
      <p:sp>
        <p:nvSpPr>
          <p:cNvPr id="3" name="Content Placeholder 2"/>
          <p:cNvSpPr>
            <a:spLocks noGrp="1"/>
          </p:cNvSpPr>
          <p:nvPr>
            <p:ph idx="1"/>
          </p:nvPr>
        </p:nvSpPr>
        <p:spPr>
          <a:xfrm>
            <a:off x="0" y="1600200"/>
            <a:ext cx="9144000" cy="4525963"/>
          </a:xfrm>
        </p:spPr>
        <p:txBody>
          <a:bodyPr/>
          <a:lstStyle/>
          <a:p>
            <a:r>
              <a:rPr lang="sq-AL" sz="2000" b="1" dirty="0">
                <a:latin typeface="Cambria" panose="02040503050406030204" pitchFamily="18" charset="0"/>
                <a:ea typeface="Cambria" panose="02040503050406030204" pitchFamily="18" charset="0"/>
              </a:rPr>
              <a:t>Bartja e njohurive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jep detaje specifike mbi karakteristikat e </a:t>
            </a:r>
            <a:r>
              <a:rPr lang="sq-AL" sz="2000" dirty="0" smtClean="0">
                <a:latin typeface="Cambria" panose="02040503050406030204" pitchFamily="18" charset="0"/>
                <a:ea typeface="Cambria" panose="02040503050406030204" pitchFamily="18" charset="0"/>
              </a:rPr>
              <a:t>shërbimeve </a:t>
            </a:r>
            <a:r>
              <a:rPr lang="sq-AL" sz="2000" dirty="0">
                <a:latin typeface="Cambria" panose="02040503050406030204" pitchFamily="18" charset="0"/>
                <a:ea typeface="Cambria" panose="02040503050406030204" pitchFamily="18" charset="0"/>
              </a:rPr>
              <a:t>të kërkuara. </a:t>
            </a:r>
            <a:endParaRPr lang="en-US" sz="2000" dirty="0" smtClean="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Raportet dhe orari i dërgesave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tregojë kohëzgjatjen e përafërt të detyrës, nga data e fillimit deri te data kur Autoriteti Kontraktues merr dhe pranon raportin përfundimtar të konsulentit.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tregojë formatin, shpeshtësinë, dhe përmbajtjen e raporteve. </a:t>
            </a:r>
            <a:endParaRPr lang="en-US" sz="2000" dirty="0" smtClean="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Data, shërbimet lokale, personeli dhe objektet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mund sigurojë të gjitha pajisjet e nevojshme (hapësirën e zyrave, automjetet, pajisjet mbikëqyrëse, zyrat dhe pajisjet e kompjuterit, dhe sistemet e telekomunikimit</a:t>
            </a:r>
          </a:p>
        </p:txBody>
      </p:sp>
      <p:sp>
        <p:nvSpPr>
          <p:cNvPr id="4" name="Footer Placeholder 3"/>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4164271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577056" y="34637"/>
            <a:ext cx="8071644" cy="498764"/>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(2)</a:t>
            </a:r>
            <a:endParaRPr lang="en-US" sz="2400" b="1" i="1" dirty="0">
              <a:solidFill>
                <a:schemeClr val="bg2">
                  <a:lumMod val="7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197414417"/>
              </p:ext>
            </p:extLst>
          </p:nvPr>
        </p:nvGraphicFramePr>
        <p:xfrm>
          <a:off x="190499" y="538480"/>
          <a:ext cx="8763001" cy="5969000"/>
        </p:xfrm>
        <a:graphic>
          <a:graphicData uri="http://schemas.openxmlformats.org/drawingml/2006/table">
            <a:tbl>
              <a:tblPr firstRow="1" bandRow="1">
                <a:tableStyleId>{5C22544A-7EE6-4342-B048-85BDC9FD1C3A}</a:tableStyleId>
              </a:tblPr>
              <a:tblGrid>
                <a:gridCol w="4710113">
                  <a:extLst>
                    <a:ext uri="{9D8B030D-6E8A-4147-A177-3AD203B41FA5}">
                      <a16:colId xmlns:a16="http://schemas.microsoft.com/office/drawing/2014/main" val="20000"/>
                    </a:ext>
                  </a:extLst>
                </a:gridCol>
                <a:gridCol w="4052888">
                  <a:extLst>
                    <a:ext uri="{9D8B030D-6E8A-4147-A177-3AD203B41FA5}">
                      <a16:colId xmlns:a16="http://schemas.microsoft.com/office/drawing/2014/main" val="20001"/>
                    </a:ext>
                  </a:extLst>
                </a:gridCol>
              </a:tblGrid>
              <a:tr h="381000">
                <a:tc>
                  <a:txBody>
                    <a:bodyPr/>
                    <a:lstStyle/>
                    <a:p>
                      <a:pPr marL="0" marR="0">
                        <a:lnSpc>
                          <a:spcPct val="115000"/>
                        </a:lnSpc>
                        <a:spcBef>
                          <a:spcPts val="1200"/>
                        </a:spcBef>
                        <a:spcAft>
                          <a:spcPts val="0"/>
                        </a:spcAft>
                      </a:pPr>
                      <a:r>
                        <a:rPr lang="sq-AL" sz="2000" b="1" dirty="0" smtClean="0">
                          <a:solidFill>
                            <a:srgbClr val="FF0000"/>
                          </a:solidFill>
                          <a:latin typeface="Garamond"/>
                          <a:ea typeface="Calibri"/>
                          <a:cs typeface="Times New Roman"/>
                        </a:rPr>
                        <a:t>1</a:t>
                      </a:r>
                      <a:r>
                        <a:rPr lang="sq-AL" sz="2000" b="1" dirty="0">
                          <a:solidFill>
                            <a:srgbClr val="FF0000"/>
                          </a:solidFill>
                          <a:latin typeface="Garamond"/>
                          <a:ea typeface="Calibri"/>
                          <a:cs typeface="Times New Roman"/>
                        </a:rPr>
                        <a:t>. HISTORIKU</a:t>
                      </a:r>
                      <a:endParaRPr lang="en-US" sz="2000" dirty="0">
                        <a:latin typeface="Garamond"/>
                        <a:ea typeface="Calibri"/>
                        <a:cs typeface="Times New Roman"/>
                      </a:endParaRPr>
                    </a:p>
                  </a:txBody>
                  <a:tcPr marL="68580" marR="68580" marT="0" marB="0"/>
                </a:tc>
                <a:tc>
                  <a:txBody>
                    <a:bodyPr/>
                    <a:lstStyle/>
                    <a:p>
                      <a:pPr marL="0" marR="0">
                        <a:spcBef>
                          <a:spcPts val="0"/>
                        </a:spcBef>
                        <a:spcAft>
                          <a:spcPts val="0"/>
                        </a:spcAft>
                      </a:pPr>
                      <a:endParaRPr lang="en-US" sz="2000">
                        <a:solidFill>
                          <a:srgbClr val="000000"/>
                        </a:solidFill>
                        <a:latin typeface="JEOLDF+TimesNewRoman"/>
                        <a:ea typeface="Calibri"/>
                        <a:cs typeface="JEOLDF+TimesNew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1200"/>
                        </a:spcBef>
                        <a:spcAft>
                          <a:spcPts val="0"/>
                        </a:spcAft>
                      </a:pPr>
                      <a:r>
                        <a:rPr lang="sq-AL" sz="2000" b="1">
                          <a:latin typeface="Garamond"/>
                          <a:ea typeface="Calibri"/>
                          <a:cs typeface="Times New Roman"/>
                        </a:rPr>
                        <a:t>1.1 Shteti përfitues </a:t>
                      </a:r>
                      <a:endParaRPr lang="en-US" sz="2000">
                        <a:latin typeface="Garamond"/>
                        <a:ea typeface="Calibri"/>
                        <a:cs typeface="Times New Roman"/>
                      </a:endParaRPr>
                    </a:p>
                  </a:txBody>
                  <a:tcPr marL="68580" marR="68580" marT="0" marB="0"/>
                </a:tc>
                <a:tc>
                  <a:txBody>
                    <a:bodyPr/>
                    <a:lstStyle/>
                    <a:p>
                      <a:pPr marL="0" marR="0">
                        <a:spcBef>
                          <a:spcPts val="0"/>
                        </a:spcBef>
                        <a:spcAft>
                          <a:spcPts val="0"/>
                        </a:spcAft>
                      </a:pPr>
                      <a:r>
                        <a:rPr lang="sq-AL" sz="2000" b="1">
                          <a:solidFill>
                            <a:srgbClr val="000000"/>
                          </a:solidFill>
                          <a:latin typeface="Garamond"/>
                          <a:ea typeface="Calibri"/>
                          <a:cs typeface="Times New Roman"/>
                        </a:rPr>
                        <a:t>Emri</a:t>
                      </a:r>
                      <a:endParaRPr lang="en-US" sz="2000">
                        <a:solidFill>
                          <a:srgbClr val="000000"/>
                        </a:solidFill>
                        <a:latin typeface="JEOLDF+TimesNewRoman"/>
                        <a:ea typeface="Calibri"/>
                        <a:cs typeface="JEOLDF+TimesNew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1200"/>
                        </a:spcBef>
                        <a:spcAft>
                          <a:spcPts val="0"/>
                        </a:spcAft>
                      </a:pPr>
                      <a:r>
                        <a:rPr lang="sq-AL" sz="2000" b="1">
                          <a:latin typeface="Garamond"/>
                          <a:ea typeface="Calibri"/>
                          <a:cs typeface="Times New Roman"/>
                        </a:rPr>
                        <a:t>1.2 Autoriteti Kontraktues </a:t>
                      </a:r>
                      <a:endParaRPr lang="en-US" sz="2000">
                        <a:latin typeface="Garamond"/>
                        <a:ea typeface="Calibri"/>
                        <a:cs typeface="Times New Roman"/>
                      </a:endParaRPr>
                    </a:p>
                  </a:txBody>
                  <a:tcPr marL="68580" marR="68580" marT="0" marB="0"/>
                </a:tc>
                <a:tc>
                  <a:txBody>
                    <a:bodyPr/>
                    <a:lstStyle/>
                    <a:p>
                      <a:pPr marL="0" marR="0">
                        <a:spcBef>
                          <a:spcPts val="0"/>
                        </a:spcBef>
                        <a:spcAft>
                          <a:spcPts val="0"/>
                        </a:spcAft>
                      </a:pPr>
                      <a:r>
                        <a:rPr lang="sq-AL" sz="2000" b="1">
                          <a:solidFill>
                            <a:srgbClr val="000000"/>
                          </a:solidFill>
                          <a:latin typeface="Garamond"/>
                          <a:ea typeface="Calibri"/>
                          <a:cs typeface="Times New Roman"/>
                        </a:rPr>
                        <a:t>Emri </a:t>
                      </a:r>
                      <a:endParaRPr lang="en-US" sz="2000">
                        <a:solidFill>
                          <a:srgbClr val="000000"/>
                        </a:solidFill>
                        <a:latin typeface="JEOLDF+TimesNewRoman"/>
                        <a:ea typeface="Calibri"/>
                        <a:cs typeface="JEOLDF+TimesNewRoman"/>
                      </a:endParaRPr>
                    </a:p>
                  </a:txBody>
                  <a:tcPr marL="68580" marR="68580" marT="0" marB="0"/>
                </a:tc>
                <a:extLst>
                  <a:ext uri="{0D108BD9-81ED-4DB2-BD59-A6C34878D82A}">
                    <a16:rowId xmlns:a16="http://schemas.microsoft.com/office/drawing/2014/main" val="10002"/>
                  </a:ext>
                </a:extLst>
              </a:tr>
              <a:tr h="370840">
                <a:tc>
                  <a:txBody>
                    <a:bodyPr/>
                    <a:lstStyle/>
                    <a:p>
                      <a:pPr marL="0" marR="0">
                        <a:lnSpc>
                          <a:spcPct val="115000"/>
                        </a:lnSpc>
                        <a:spcBef>
                          <a:spcPts val="1200"/>
                        </a:spcBef>
                        <a:spcAft>
                          <a:spcPts val="0"/>
                        </a:spcAft>
                      </a:pPr>
                      <a:r>
                        <a:rPr lang="sq-AL" sz="2000" b="1">
                          <a:latin typeface="Garamond"/>
                          <a:ea typeface="Calibri"/>
                          <a:cs typeface="Times New Roman"/>
                        </a:rPr>
                        <a:t>1.3 Historiku përkatës i vendit </a:t>
                      </a:r>
                      <a:endParaRPr lang="en-US" sz="2000">
                        <a:latin typeface="Garamond"/>
                        <a:ea typeface="Calibri"/>
                        <a:cs typeface="Times New Roman"/>
                      </a:endParaRPr>
                    </a:p>
                  </a:txBody>
                  <a:tcPr marL="68580" marR="68580" marT="0" marB="0"/>
                </a:tc>
                <a:tc>
                  <a:txBody>
                    <a:bodyPr/>
                    <a:lstStyle/>
                    <a:p>
                      <a:pPr marL="0" marR="0" algn="just">
                        <a:spcBef>
                          <a:spcPts val="0"/>
                        </a:spcBef>
                        <a:spcAft>
                          <a:spcPts val="0"/>
                        </a:spcAft>
                      </a:pPr>
                      <a:r>
                        <a:rPr lang="sq-AL" sz="2000" dirty="0" smtClean="0">
                          <a:solidFill>
                            <a:srgbClr val="000000"/>
                          </a:solidFill>
                          <a:latin typeface="Garamond"/>
                          <a:ea typeface="Calibri"/>
                          <a:cs typeface="JEOLDF+TimesNewRoman"/>
                        </a:rPr>
                        <a:t>E</a:t>
                      </a:r>
                      <a:r>
                        <a:rPr lang="en-US" sz="2000" dirty="0" smtClean="0">
                          <a:solidFill>
                            <a:srgbClr val="000000"/>
                          </a:solidFill>
                          <a:latin typeface="Garamond"/>
                          <a:ea typeface="Calibri"/>
                          <a:cs typeface="JEOLDF+TimesNewRoman"/>
                        </a:rPr>
                        <a:t> </a:t>
                      </a:r>
                      <a:r>
                        <a:rPr lang="sq-AL" sz="2000" dirty="0" smtClean="0">
                          <a:solidFill>
                            <a:srgbClr val="000000"/>
                          </a:solidFill>
                          <a:latin typeface="Garamond"/>
                          <a:ea typeface="Calibri"/>
                          <a:cs typeface="JEOLDF+TimesNewRoman"/>
                        </a:rPr>
                        <a:t>p</a:t>
                      </a:r>
                      <a:r>
                        <a:rPr lang="en-US" sz="2000" dirty="0" err="1" smtClean="0">
                          <a:solidFill>
                            <a:srgbClr val="000000"/>
                          </a:solidFill>
                          <a:latin typeface="Garamond"/>
                          <a:ea typeface="Calibri"/>
                          <a:cs typeface="JEOLDF+TimesNewRoman"/>
                        </a:rPr>
                        <a:t>ergatisni</a:t>
                      </a:r>
                      <a:r>
                        <a:rPr lang="sq-AL" sz="2000" dirty="0" smtClean="0">
                          <a:solidFill>
                            <a:srgbClr val="000000"/>
                          </a:solidFill>
                          <a:latin typeface="Garamond"/>
                          <a:ea typeface="Calibri"/>
                          <a:cs typeface="JEOLDF+TimesNewRoman"/>
                        </a:rPr>
                        <a:t> </a:t>
                      </a:r>
                      <a:r>
                        <a:rPr lang="sq-AL" sz="2000" dirty="0">
                          <a:solidFill>
                            <a:srgbClr val="000000"/>
                          </a:solidFill>
                          <a:latin typeface="Garamond"/>
                          <a:ea typeface="Calibri"/>
                          <a:cs typeface="JEOLDF+TimesNewRoman"/>
                        </a:rPr>
                        <a:t>një përmbledhje të </a:t>
                      </a:r>
                      <a:r>
                        <a:rPr lang="sq-AL" sz="2000" b="1" dirty="0">
                          <a:solidFill>
                            <a:srgbClr val="000000"/>
                          </a:solidFill>
                          <a:latin typeface="Garamond"/>
                          <a:ea typeface="Calibri"/>
                          <a:cs typeface="JEOLDF+TimesNewRoman"/>
                        </a:rPr>
                        <a:t>karakteristikave të veçanta të vendit</a:t>
                      </a:r>
                      <a:r>
                        <a:rPr lang="sq-AL" sz="2000" dirty="0">
                          <a:solidFill>
                            <a:srgbClr val="000000"/>
                          </a:solidFill>
                          <a:latin typeface="Garamond"/>
                          <a:ea typeface="Calibri"/>
                          <a:cs typeface="JEOLDF+TimesNewRoman"/>
                        </a:rPr>
                        <a:t> të cilat janë të rëndësishme për funksionimin e projektit të propozuar</a:t>
                      </a:r>
                      <a:endParaRPr lang="en-US" sz="2000" dirty="0">
                        <a:solidFill>
                          <a:srgbClr val="000000"/>
                        </a:solidFill>
                        <a:latin typeface="JEOLDF+TimesNewRoman"/>
                        <a:ea typeface="Calibri"/>
                        <a:cs typeface="JEOLDF+TimesNewRoman"/>
                      </a:endParaRPr>
                    </a:p>
                  </a:txBody>
                  <a:tcPr marL="68580" marR="68580" marT="0" marB="0"/>
                </a:tc>
                <a:extLst>
                  <a:ext uri="{0D108BD9-81ED-4DB2-BD59-A6C34878D82A}">
                    <a16:rowId xmlns:a16="http://schemas.microsoft.com/office/drawing/2014/main" val="10003"/>
                  </a:ext>
                </a:extLst>
              </a:tr>
              <a:tr h="370840">
                <a:tc>
                  <a:txBody>
                    <a:bodyPr/>
                    <a:lstStyle/>
                    <a:p>
                      <a:pPr marL="0" marR="0">
                        <a:lnSpc>
                          <a:spcPct val="115000"/>
                        </a:lnSpc>
                        <a:spcBef>
                          <a:spcPts val="1200"/>
                        </a:spcBef>
                        <a:spcAft>
                          <a:spcPts val="0"/>
                        </a:spcAft>
                      </a:pPr>
                      <a:r>
                        <a:rPr lang="sq-AL" sz="2000" b="1" dirty="0">
                          <a:latin typeface="Garamond"/>
                          <a:ea typeface="Calibri"/>
                          <a:cs typeface="Times New Roman"/>
                        </a:rPr>
                        <a:t>1.4 Gjendja aktuale në sektorin përkatës </a:t>
                      </a:r>
                      <a:endParaRPr lang="en-US" sz="2000" dirty="0">
                        <a:latin typeface="Garamond"/>
                        <a:ea typeface="Calibri"/>
                        <a:cs typeface="Times New Roman"/>
                      </a:endParaRPr>
                    </a:p>
                  </a:txBody>
                  <a:tcPr marL="68580" marR="68580" marT="0" marB="0"/>
                </a:tc>
                <a:tc>
                  <a:txBody>
                    <a:bodyPr/>
                    <a:lstStyle/>
                    <a:p>
                      <a:pPr marL="0" marR="0" algn="just">
                        <a:spcBef>
                          <a:spcPts val="0"/>
                        </a:spcBef>
                        <a:spcAft>
                          <a:spcPts val="0"/>
                        </a:spcAft>
                      </a:pPr>
                      <a:r>
                        <a:rPr lang="sq-AL" sz="2000" b="1" dirty="0">
                          <a:solidFill>
                            <a:srgbClr val="000000"/>
                          </a:solidFill>
                          <a:latin typeface="Garamond"/>
                          <a:ea typeface="Calibri"/>
                          <a:cs typeface="JEOLDF+TimesNewRoman"/>
                        </a:rPr>
                        <a:t>Përshkruani situatën aktuale</a:t>
                      </a:r>
                      <a:r>
                        <a:rPr lang="sq-AL" sz="2000" dirty="0">
                          <a:solidFill>
                            <a:srgbClr val="000000"/>
                          </a:solidFill>
                          <a:latin typeface="Garamond"/>
                          <a:ea typeface="Calibri"/>
                          <a:cs typeface="JEOLDF+TimesNewRoman"/>
                        </a:rPr>
                        <a:t> në sektorin ose zonën institucionale në të cilin do të veprojë projekti i propozuar. Ky seksion duhet të jetë jo më shumë se një gjysmë faqe.</a:t>
                      </a:r>
                      <a:endParaRPr lang="en-US" sz="2000" dirty="0">
                        <a:solidFill>
                          <a:srgbClr val="000000"/>
                        </a:solidFill>
                        <a:latin typeface="JEOLDF+TimesNewRoman"/>
                        <a:ea typeface="Calibri"/>
                        <a:cs typeface="JEOLDF+TimesNewRoman"/>
                      </a:endParaRPr>
                    </a:p>
                  </a:txBody>
                  <a:tcPr marL="68580" marR="68580" marT="0" marB="0"/>
                </a:tc>
                <a:extLst>
                  <a:ext uri="{0D108BD9-81ED-4DB2-BD59-A6C34878D82A}">
                    <a16:rowId xmlns:a16="http://schemas.microsoft.com/office/drawing/2014/main" val="10004"/>
                  </a:ext>
                </a:extLst>
              </a:tr>
              <a:tr h="370840">
                <a:tc>
                  <a:txBody>
                    <a:bodyPr/>
                    <a:lstStyle/>
                    <a:p>
                      <a:pPr marL="0" marR="0">
                        <a:lnSpc>
                          <a:spcPct val="115000"/>
                        </a:lnSpc>
                        <a:spcBef>
                          <a:spcPts val="1200"/>
                        </a:spcBef>
                        <a:spcAft>
                          <a:spcPts val="0"/>
                        </a:spcAft>
                      </a:pPr>
                      <a:r>
                        <a:rPr lang="sq-AL" sz="2000" b="1" dirty="0">
                          <a:latin typeface="Garamond"/>
                          <a:ea typeface="Calibri"/>
                          <a:cs typeface="Times New Roman"/>
                        </a:rPr>
                        <a:t>1.5 Programet e ngjashme dhe veprimtari të tjera të donatorëve:</a:t>
                      </a:r>
                      <a:endParaRPr lang="en-US" sz="20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sq-AL" sz="2000" b="1" dirty="0" smtClean="0">
                          <a:latin typeface="Garamond"/>
                          <a:ea typeface="Calibri"/>
                          <a:cs typeface="Times New Roman"/>
                        </a:rPr>
                        <a:t>Identifikoni </a:t>
                      </a:r>
                      <a:r>
                        <a:rPr lang="sq-AL" sz="2000" b="1" dirty="0">
                          <a:latin typeface="Garamond"/>
                          <a:ea typeface="Calibri"/>
                          <a:cs typeface="Times New Roman"/>
                        </a:rPr>
                        <a:t>dhe përshkruani lidhjen</a:t>
                      </a:r>
                      <a:r>
                        <a:rPr lang="sq-AL" sz="2000" dirty="0">
                          <a:latin typeface="Garamond"/>
                          <a:ea typeface="Calibri"/>
                          <a:cs typeface="Times New Roman"/>
                        </a:rPr>
                        <a:t>, nëse ka, në mes të kontratës së propozuar dhe aktiviteteve dhe programeve të burimeve të tjera të asistencës së jashtme në të njëjtin sektor</a:t>
                      </a:r>
                      <a:endParaRPr lang="en-US" sz="2000" dirty="0">
                        <a:latin typeface="Garamond"/>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a:xfrm>
            <a:off x="1600200" y="6507480"/>
            <a:ext cx="4419600" cy="350520"/>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890606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0" y="76201"/>
            <a:ext cx="90678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(3)</a:t>
            </a:r>
            <a:endParaRPr lang="en-US" sz="2400" b="1" i="1" dirty="0">
              <a:solidFill>
                <a:schemeClr val="bg2">
                  <a:lumMod val="7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442741435"/>
              </p:ext>
            </p:extLst>
          </p:nvPr>
        </p:nvGraphicFramePr>
        <p:xfrm>
          <a:off x="152399" y="1295400"/>
          <a:ext cx="8763001" cy="5334000"/>
        </p:xfrm>
        <a:graphic>
          <a:graphicData uri="http://schemas.openxmlformats.org/drawingml/2006/table">
            <a:tbl>
              <a:tblPr firstRow="1" bandRow="1">
                <a:tableStyleId>{5C22544A-7EE6-4342-B048-85BDC9FD1C3A}</a:tableStyleId>
              </a:tblPr>
              <a:tblGrid>
                <a:gridCol w="3810001">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81000">
                <a:tc>
                  <a:txBody>
                    <a:bodyPr/>
                    <a:lstStyle/>
                    <a:p>
                      <a:pPr marL="0" marR="0">
                        <a:lnSpc>
                          <a:spcPct val="115000"/>
                        </a:lnSpc>
                        <a:spcBef>
                          <a:spcPts val="1200"/>
                        </a:spcBef>
                        <a:spcAft>
                          <a:spcPts val="0"/>
                        </a:spcAft>
                      </a:pPr>
                      <a:r>
                        <a:rPr lang="sq-AL" sz="2000" b="1" dirty="0">
                          <a:solidFill>
                            <a:srgbClr val="FF0000"/>
                          </a:solidFill>
                          <a:latin typeface="Garamond"/>
                          <a:ea typeface="Calibri"/>
                          <a:cs typeface="Times New Roman"/>
                        </a:rPr>
                        <a:t>2. OBJEKTIVA, QELLIMI &amp; REZULTATET E PRITURA</a:t>
                      </a:r>
                      <a:endParaRPr lang="en-US" sz="20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sq-AL" sz="200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1200"/>
                        </a:spcBef>
                        <a:spcAft>
                          <a:spcPts val="0"/>
                        </a:spcAft>
                      </a:pPr>
                      <a:r>
                        <a:rPr lang="sq-AL" sz="2000" b="1">
                          <a:latin typeface="Garamond"/>
                          <a:ea typeface="Calibri"/>
                          <a:cs typeface="Times New Roman"/>
                        </a:rPr>
                        <a:t>2.1 Qëllimi i përgjithshëm</a:t>
                      </a:r>
                      <a:endParaRPr lang="en-US" sz="20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000" b="1">
                          <a:latin typeface="Garamond"/>
                          <a:ea typeface="Calibri"/>
                          <a:cs typeface="Times New Roman"/>
                        </a:rPr>
                        <a:t>Qëllimi i përgjithshëm</a:t>
                      </a:r>
                      <a:endParaRPr lang="en-US" sz="2000">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1200"/>
                        </a:spcBef>
                        <a:spcAft>
                          <a:spcPts val="0"/>
                        </a:spcAft>
                      </a:pPr>
                      <a:r>
                        <a:rPr lang="sq-AL" sz="2000" b="1">
                          <a:latin typeface="Garamond"/>
                          <a:ea typeface="Calibri"/>
                          <a:cs typeface="Times New Roman"/>
                        </a:rPr>
                        <a:t>2.2 Qëllimi</a:t>
                      </a:r>
                      <a:endParaRPr lang="en-US" sz="200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sq-AL" sz="2000" b="1" dirty="0">
                          <a:latin typeface="Garamond"/>
                          <a:ea typeface="Calibri"/>
                          <a:cs typeface="Times New Roman"/>
                        </a:rPr>
                        <a:t>Qëllimi </a:t>
                      </a:r>
                      <a:r>
                        <a:rPr lang="sq-AL" sz="2000" dirty="0">
                          <a:latin typeface="Garamond"/>
                          <a:ea typeface="Calibri"/>
                          <a:cs typeface="Times New Roman"/>
                        </a:rPr>
                        <a:t>i</a:t>
                      </a:r>
                      <a:r>
                        <a:rPr lang="sq-AL" sz="2000" b="1" dirty="0">
                          <a:latin typeface="Garamond"/>
                          <a:ea typeface="Calibri"/>
                          <a:cs typeface="Times New Roman"/>
                        </a:rPr>
                        <a:t> </a:t>
                      </a:r>
                      <a:r>
                        <a:rPr lang="sq-AL" sz="2000" dirty="0">
                          <a:latin typeface="Garamond"/>
                          <a:ea typeface="Calibri"/>
                          <a:cs typeface="Times New Roman"/>
                        </a:rPr>
                        <a:t>kësaj kontrate është si më poshtë: </a:t>
                      </a:r>
                      <a:endParaRPr lang="en-US" sz="2000" dirty="0">
                        <a:latin typeface="Garamond"/>
                        <a:ea typeface="Calibri"/>
                        <a:cs typeface="Times New Roman"/>
                      </a:endParaRPr>
                    </a:p>
                    <a:p>
                      <a:pPr marL="342900" marR="0" lvl="0" indent="-342900" algn="just">
                        <a:lnSpc>
                          <a:spcPct val="115000"/>
                        </a:lnSpc>
                        <a:spcBef>
                          <a:spcPts val="0"/>
                        </a:spcBef>
                        <a:spcAft>
                          <a:spcPts val="0"/>
                        </a:spcAft>
                        <a:buFont typeface="Symbol"/>
                        <a:buChar char=""/>
                      </a:pPr>
                      <a:r>
                        <a:rPr lang="sq-AL" sz="2000" dirty="0">
                          <a:latin typeface="Garamond"/>
                          <a:ea typeface="Calibri"/>
                          <a:cs typeface="Times New Roman"/>
                        </a:rPr>
                        <a:t>&lt;qëllimi 1&gt; </a:t>
                      </a:r>
                      <a:endParaRPr lang="en-US" sz="2000" dirty="0">
                        <a:latin typeface="Garamond"/>
                        <a:ea typeface="Calibri"/>
                        <a:cs typeface="Times New Roman"/>
                      </a:endParaRPr>
                    </a:p>
                    <a:p>
                      <a:pPr marL="342900" marR="0" lvl="0" indent="-342900" algn="just">
                        <a:lnSpc>
                          <a:spcPct val="115000"/>
                        </a:lnSpc>
                        <a:spcBef>
                          <a:spcPts val="0"/>
                        </a:spcBef>
                        <a:spcAft>
                          <a:spcPts val="0"/>
                        </a:spcAft>
                        <a:buFont typeface="Symbol"/>
                        <a:buChar char=""/>
                      </a:pPr>
                      <a:r>
                        <a:rPr lang="sq-AL" sz="2000" dirty="0">
                          <a:latin typeface="Garamond"/>
                          <a:ea typeface="Calibri"/>
                          <a:cs typeface="Times New Roman"/>
                        </a:rPr>
                        <a:t>&lt;qëllimi 2, </a:t>
                      </a:r>
                      <a:r>
                        <a:rPr lang="sq-AL" sz="2000" dirty="0" err="1">
                          <a:latin typeface="Garamond"/>
                          <a:ea typeface="Calibri"/>
                          <a:cs typeface="Times New Roman"/>
                        </a:rPr>
                        <a:t>etj</a:t>
                      </a:r>
                      <a:r>
                        <a:rPr lang="sq-AL" sz="2000" dirty="0">
                          <a:latin typeface="Garamond"/>
                          <a:ea typeface="Calibri"/>
                          <a:cs typeface="Times New Roman"/>
                        </a:rPr>
                        <a:t>&gt; </a:t>
                      </a:r>
                      <a:endParaRPr lang="en-US" sz="2000" dirty="0">
                        <a:latin typeface="Garamond"/>
                        <a:ea typeface="Calibri"/>
                        <a:cs typeface="Times New Roman"/>
                      </a:endParaRPr>
                    </a:p>
                    <a:p>
                      <a:pPr marL="0" marR="0" algn="just">
                        <a:lnSpc>
                          <a:spcPct val="115000"/>
                        </a:lnSpc>
                        <a:spcBef>
                          <a:spcPts val="0"/>
                        </a:spcBef>
                        <a:spcAft>
                          <a:spcPts val="0"/>
                        </a:spcAft>
                      </a:pPr>
                      <a:r>
                        <a:rPr lang="sq-AL" sz="2000" dirty="0">
                          <a:latin typeface="Garamond"/>
                          <a:ea typeface="Calibri"/>
                          <a:cs typeface="Times New Roman"/>
                        </a:rPr>
                        <a:t>Për  projektet e mëdha dhe komplekse mund të ketë më shumë se një qëllim (p.sh. një për komponentë të projektit)</a:t>
                      </a:r>
                      <a:endParaRPr lang="en-US" sz="2000" dirty="0">
                        <a:latin typeface="Garamond"/>
                        <a:ea typeface="Calibri"/>
                        <a:cs typeface="Times New Roman"/>
                      </a:endParaRPr>
                    </a:p>
                  </a:txBody>
                  <a:tcPr marL="68580" marR="68580" marT="0" marB="0"/>
                </a:tc>
                <a:extLst>
                  <a:ext uri="{0D108BD9-81ED-4DB2-BD59-A6C34878D82A}">
                    <a16:rowId xmlns:a16="http://schemas.microsoft.com/office/drawing/2014/main" val="10002"/>
                  </a:ext>
                </a:extLst>
              </a:tr>
              <a:tr h="2159000">
                <a:tc>
                  <a:txBody>
                    <a:bodyPr/>
                    <a:lstStyle/>
                    <a:p>
                      <a:pPr marL="0" marR="0">
                        <a:lnSpc>
                          <a:spcPct val="115000"/>
                        </a:lnSpc>
                        <a:spcBef>
                          <a:spcPts val="1200"/>
                        </a:spcBef>
                        <a:spcAft>
                          <a:spcPts val="0"/>
                        </a:spcAft>
                      </a:pPr>
                      <a:r>
                        <a:rPr lang="sq-AL" sz="2000" b="1" dirty="0">
                          <a:latin typeface="Garamond"/>
                          <a:ea typeface="Calibri"/>
                          <a:cs typeface="Times New Roman"/>
                        </a:rPr>
                        <a:t>2.3 Rezultatet qe duhet arrihen nga Konsulenti </a:t>
                      </a:r>
                      <a:endParaRPr lang="en-US" sz="20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sq-AL" sz="2000" dirty="0">
                          <a:latin typeface="Garamond"/>
                          <a:ea typeface="Calibri"/>
                          <a:cs typeface="Times New Roman"/>
                        </a:rPr>
                        <a:t>&lt;Këto mund të paraqiten qoftë sipas në rëndësisë ose në mënyrë kronologjike, sipas rastit&gt; </a:t>
                      </a:r>
                      <a:endParaRPr lang="en-US" sz="2000" dirty="0">
                        <a:latin typeface="Garamond"/>
                        <a:ea typeface="Calibri"/>
                        <a:cs typeface="Times New Roman"/>
                      </a:endParaRPr>
                    </a:p>
                    <a:p>
                      <a:pPr marL="342900" marR="0" lvl="0" indent="-342900" algn="just">
                        <a:lnSpc>
                          <a:spcPct val="115000"/>
                        </a:lnSpc>
                        <a:spcBef>
                          <a:spcPts val="0"/>
                        </a:spcBef>
                        <a:spcAft>
                          <a:spcPts val="0"/>
                        </a:spcAft>
                        <a:buFont typeface="Symbol"/>
                        <a:buChar char=""/>
                      </a:pPr>
                      <a:r>
                        <a:rPr lang="sq-AL" sz="2000" dirty="0">
                          <a:latin typeface="Garamond"/>
                          <a:ea typeface="Calibri"/>
                          <a:cs typeface="Times New Roman"/>
                        </a:rPr>
                        <a:t>&lt;rezultati 1&gt; </a:t>
                      </a:r>
                      <a:endParaRPr lang="en-US" sz="2000" dirty="0">
                        <a:latin typeface="Garamond"/>
                        <a:ea typeface="Calibri"/>
                        <a:cs typeface="Times New Roman"/>
                      </a:endParaRPr>
                    </a:p>
                    <a:p>
                      <a:pPr marL="342900" marR="0" lvl="0" indent="-342900" algn="just">
                        <a:lnSpc>
                          <a:spcPct val="115000"/>
                        </a:lnSpc>
                        <a:spcBef>
                          <a:spcPts val="0"/>
                        </a:spcBef>
                        <a:spcAft>
                          <a:spcPts val="0"/>
                        </a:spcAft>
                        <a:buFont typeface="Symbol"/>
                        <a:buChar char=""/>
                      </a:pPr>
                      <a:r>
                        <a:rPr lang="sq-AL" sz="2000" dirty="0">
                          <a:latin typeface="Garamond"/>
                          <a:ea typeface="Calibri"/>
                          <a:cs typeface="Times New Roman"/>
                        </a:rPr>
                        <a:t>&lt;rezultati 2, etj&gt;</a:t>
                      </a:r>
                      <a:endParaRPr lang="en-US" sz="2000" dirty="0">
                        <a:latin typeface="Garamond"/>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2" name="Footer Placeholder 1"/>
          <p:cNvSpPr>
            <a:spLocks noGrp="1"/>
          </p:cNvSpPr>
          <p:nvPr>
            <p:ph type="ftr" sz="quarter" idx="11"/>
          </p:nvPr>
        </p:nvSpPr>
        <p:spPr>
          <a:xfrm>
            <a:off x="1676400" y="6553200"/>
            <a:ext cx="4343400" cy="304799"/>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783037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1"/>
            <a:ext cx="8071644"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(4)</a:t>
            </a:r>
            <a:endParaRPr lang="en-US" sz="2400" b="1" i="1" dirty="0">
              <a:solidFill>
                <a:schemeClr val="bg2">
                  <a:lumMod val="75000"/>
                </a:schemeClr>
              </a:solidFill>
            </a:endParaRPr>
          </a:p>
        </p:txBody>
      </p:sp>
      <p:graphicFrame>
        <p:nvGraphicFramePr>
          <p:cNvPr id="10" name="Table 9"/>
          <p:cNvGraphicFramePr>
            <a:graphicFrameLocks noGrp="1"/>
          </p:cNvGraphicFramePr>
          <p:nvPr/>
        </p:nvGraphicFramePr>
        <p:xfrm>
          <a:off x="152399" y="1295400"/>
          <a:ext cx="8763001" cy="2910840"/>
        </p:xfrm>
        <a:graphic>
          <a:graphicData uri="http://schemas.openxmlformats.org/drawingml/2006/table">
            <a:tbl>
              <a:tblPr firstRow="1" bandRow="1">
                <a:tableStyleId>{5C22544A-7EE6-4342-B048-85BDC9FD1C3A}</a:tableStyleId>
              </a:tblPr>
              <a:tblGrid>
                <a:gridCol w="3810001">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81000">
                <a:tc>
                  <a:txBody>
                    <a:bodyPr/>
                    <a:lstStyle/>
                    <a:p>
                      <a:pPr marL="0" marR="0">
                        <a:lnSpc>
                          <a:spcPct val="115000"/>
                        </a:lnSpc>
                        <a:spcBef>
                          <a:spcPts val="1200"/>
                        </a:spcBef>
                        <a:spcAft>
                          <a:spcPts val="0"/>
                        </a:spcAft>
                      </a:pPr>
                      <a:r>
                        <a:rPr lang="sq-AL" sz="2000" b="1" dirty="0">
                          <a:solidFill>
                            <a:srgbClr val="FF0000"/>
                          </a:solidFill>
                          <a:latin typeface="Garamond"/>
                          <a:ea typeface="Calibri"/>
                          <a:cs typeface="Times New Roman"/>
                        </a:rPr>
                        <a:t>3. SUPOZIMET &amp; </a:t>
                      </a:r>
                      <a:r>
                        <a:rPr lang="sq-AL" sz="2000" b="1" dirty="0" smtClean="0">
                          <a:solidFill>
                            <a:srgbClr val="FF0000"/>
                          </a:solidFill>
                          <a:latin typeface="Garamond"/>
                          <a:ea typeface="Calibri"/>
                          <a:cs typeface="Times New Roman"/>
                        </a:rPr>
                        <a:t>RREZIQET</a:t>
                      </a:r>
                      <a:endParaRPr lang="en-US" sz="2000" b="1" dirty="0" smtClean="0">
                        <a:solidFill>
                          <a:srgbClr val="FF0000"/>
                        </a:solidFill>
                        <a:latin typeface="Garamond"/>
                        <a:ea typeface="Calibri"/>
                        <a:cs typeface="Times New Roman"/>
                      </a:endParaRPr>
                    </a:p>
                    <a:p>
                      <a:pPr marL="0" marR="0">
                        <a:lnSpc>
                          <a:spcPct val="115000"/>
                        </a:lnSpc>
                        <a:spcBef>
                          <a:spcPts val="1200"/>
                        </a:spcBef>
                        <a:spcAft>
                          <a:spcPts val="0"/>
                        </a:spcAft>
                      </a:pPr>
                      <a:endParaRPr lang="en-US" sz="20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sq-AL" sz="2000" dirty="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1200"/>
                        </a:spcBef>
                        <a:spcAft>
                          <a:spcPts val="0"/>
                        </a:spcAft>
                      </a:pPr>
                      <a:r>
                        <a:rPr lang="sq-AL" sz="2000" b="1" dirty="0">
                          <a:latin typeface="Garamond"/>
                          <a:ea typeface="Calibri"/>
                          <a:cs typeface="Times New Roman"/>
                        </a:rPr>
                        <a:t>3.1 Supozimet qe ndërlidhen me projektin </a:t>
                      </a:r>
                      <a:endParaRPr lang="en-US" sz="2000" b="1" dirty="0" smtClean="0">
                        <a:latin typeface="Garamond"/>
                        <a:ea typeface="Calibri"/>
                        <a:cs typeface="Times New Roman"/>
                      </a:endParaRPr>
                    </a:p>
                    <a:p>
                      <a:pPr marL="0" marR="0">
                        <a:lnSpc>
                          <a:spcPct val="115000"/>
                        </a:lnSpc>
                        <a:spcBef>
                          <a:spcPts val="1200"/>
                        </a:spcBef>
                        <a:spcAft>
                          <a:spcPts val="0"/>
                        </a:spcAft>
                      </a:pPr>
                      <a:endParaRPr lang="en-US" sz="20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000" b="1" dirty="0">
                          <a:latin typeface="Garamond"/>
                          <a:ea typeface="Calibri"/>
                          <a:cs typeface="Times New Roman"/>
                        </a:rPr>
                        <a:t>Supozimet</a:t>
                      </a:r>
                      <a:endParaRPr lang="en-US" sz="20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1200"/>
                        </a:spcBef>
                        <a:spcAft>
                          <a:spcPts val="0"/>
                        </a:spcAft>
                      </a:pPr>
                      <a:r>
                        <a:rPr lang="sq-AL" sz="2000" b="1" dirty="0">
                          <a:latin typeface="Garamond"/>
                          <a:ea typeface="Calibri"/>
                          <a:cs typeface="Times New Roman"/>
                        </a:rPr>
                        <a:t>3.2 </a:t>
                      </a:r>
                      <a:r>
                        <a:rPr lang="sq-AL" sz="2000" b="1" dirty="0" smtClean="0">
                          <a:latin typeface="Garamond"/>
                          <a:ea typeface="Calibri"/>
                          <a:cs typeface="Times New Roman"/>
                        </a:rPr>
                        <a:t>Rreziqet</a:t>
                      </a:r>
                      <a:endParaRPr lang="en-US" sz="2000" b="1" dirty="0" smtClean="0">
                        <a:latin typeface="Garamond"/>
                        <a:ea typeface="Calibri"/>
                        <a:cs typeface="Times New Roman"/>
                      </a:endParaRPr>
                    </a:p>
                    <a:p>
                      <a:pPr marL="0" marR="0">
                        <a:lnSpc>
                          <a:spcPct val="115000"/>
                        </a:lnSpc>
                        <a:spcBef>
                          <a:spcPts val="1200"/>
                        </a:spcBef>
                        <a:spcAft>
                          <a:spcPts val="0"/>
                        </a:spcAft>
                      </a:pPr>
                      <a:endParaRPr lang="en-US" sz="20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000" b="1" dirty="0">
                          <a:latin typeface="Garamond"/>
                          <a:ea typeface="Calibri"/>
                          <a:cs typeface="Times New Roman"/>
                        </a:rPr>
                        <a:t>Rreziqet </a:t>
                      </a:r>
                      <a:endParaRPr lang="en-US" sz="2000" dirty="0">
                        <a:latin typeface="Garamond"/>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640652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1"/>
            <a:ext cx="8071644" cy="838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(5)</a:t>
            </a:r>
            <a:endParaRPr lang="en-US" sz="2400" b="1" i="1" dirty="0">
              <a:solidFill>
                <a:schemeClr val="bg2">
                  <a:lumMod val="7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92350292"/>
              </p:ext>
            </p:extLst>
          </p:nvPr>
        </p:nvGraphicFramePr>
        <p:xfrm>
          <a:off x="0" y="609601"/>
          <a:ext cx="9067799" cy="5972556"/>
        </p:xfrm>
        <a:graphic>
          <a:graphicData uri="http://schemas.openxmlformats.org/drawingml/2006/table">
            <a:tbl>
              <a:tblPr firstRow="1" bandRow="1">
                <a:tableStyleId>{5C22544A-7EE6-4342-B048-85BDC9FD1C3A}</a:tableStyleId>
              </a:tblPr>
              <a:tblGrid>
                <a:gridCol w="3842288">
                  <a:extLst>
                    <a:ext uri="{9D8B030D-6E8A-4147-A177-3AD203B41FA5}">
                      <a16:colId xmlns:a16="http://schemas.microsoft.com/office/drawing/2014/main" val="20000"/>
                    </a:ext>
                  </a:extLst>
                </a:gridCol>
                <a:gridCol w="5225511">
                  <a:extLst>
                    <a:ext uri="{9D8B030D-6E8A-4147-A177-3AD203B41FA5}">
                      <a16:colId xmlns:a16="http://schemas.microsoft.com/office/drawing/2014/main" val="20001"/>
                    </a:ext>
                  </a:extLst>
                </a:gridCol>
              </a:tblGrid>
              <a:tr h="281640">
                <a:tc>
                  <a:txBody>
                    <a:bodyPr/>
                    <a:lstStyle/>
                    <a:p>
                      <a:pPr marL="0" marR="0">
                        <a:lnSpc>
                          <a:spcPct val="115000"/>
                        </a:lnSpc>
                        <a:spcBef>
                          <a:spcPts val="1200"/>
                        </a:spcBef>
                        <a:spcAft>
                          <a:spcPts val="0"/>
                        </a:spcAft>
                      </a:pPr>
                      <a:r>
                        <a:rPr lang="sq-AL" sz="1800" b="1" dirty="0">
                          <a:solidFill>
                            <a:srgbClr val="FF0000"/>
                          </a:solidFill>
                          <a:latin typeface="Garamond"/>
                          <a:ea typeface="Calibri"/>
                          <a:cs typeface="Times New Roman"/>
                        </a:rPr>
                        <a:t>4. FUSHEVEPRIMI</a:t>
                      </a:r>
                      <a:endParaRPr lang="en-US" sz="18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sq-AL" sz="180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1453394">
                <a:tc>
                  <a:txBody>
                    <a:bodyPr/>
                    <a:lstStyle/>
                    <a:p>
                      <a:pPr marL="0" marR="0">
                        <a:lnSpc>
                          <a:spcPct val="115000"/>
                        </a:lnSpc>
                        <a:spcBef>
                          <a:spcPts val="1200"/>
                        </a:spcBef>
                        <a:spcAft>
                          <a:spcPts val="0"/>
                        </a:spcAft>
                      </a:pPr>
                      <a:r>
                        <a:rPr lang="sq-AL" sz="1800" b="1" dirty="0">
                          <a:latin typeface="Garamond"/>
                          <a:ea typeface="Calibri"/>
                          <a:cs typeface="Times New Roman"/>
                        </a:rPr>
                        <a:t>4.1 </a:t>
                      </a:r>
                      <a:r>
                        <a:rPr lang="sq-AL" sz="1800" b="1" dirty="0" err="1">
                          <a:latin typeface="Garamond"/>
                          <a:ea typeface="Calibri"/>
                          <a:cs typeface="Times New Roman"/>
                        </a:rPr>
                        <a:t>Gjenerale</a:t>
                      </a:r>
                      <a:endParaRPr lang="en-US" sz="1800" dirty="0">
                        <a:latin typeface="Garamond"/>
                        <a:ea typeface="Calibri"/>
                        <a:cs typeface="Times New Roman"/>
                      </a:endParaRPr>
                    </a:p>
                  </a:txBody>
                  <a:tcPr marL="68580" marR="68580" marT="0" marB="0"/>
                </a:tc>
                <a:tc>
                  <a:txBody>
                    <a:bodyPr/>
                    <a:lstStyle/>
                    <a:p>
                      <a:pPr marL="0" marR="0">
                        <a:lnSpc>
                          <a:spcPct val="115000"/>
                        </a:lnSpc>
                        <a:spcBef>
                          <a:spcPts val="1200"/>
                        </a:spcBef>
                        <a:spcAft>
                          <a:spcPts val="0"/>
                        </a:spcAft>
                      </a:pPr>
                      <a:r>
                        <a:rPr lang="sq-AL" sz="1800" b="1" dirty="0">
                          <a:latin typeface="Garamond"/>
                          <a:ea typeface="Calibri"/>
                          <a:cs typeface="Times New Roman"/>
                        </a:rPr>
                        <a:t>Përshkrimi projektit</a:t>
                      </a:r>
                      <a:r>
                        <a:rPr lang="sq-AL" sz="1800" dirty="0">
                          <a:latin typeface="Garamond"/>
                          <a:ea typeface="Calibri"/>
                          <a:cs typeface="Times New Roman"/>
                        </a:rPr>
                        <a:t> - Sipas nevojës por maksimum prej 2 faqe</a:t>
                      </a:r>
                      <a:endParaRPr lang="en-US" sz="1800" dirty="0">
                        <a:latin typeface="Garamond"/>
                        <a:ea typeface="Calibri"/>
                        <a:cs typeface="Times New Roman"/>
                      </a:endParaRPr>
                    </a:p>
                    <a:p>
                      <a:pPr marL="0" marR="0">
                        <a:lnSpc>
                          <a:spcPct val="115000"/>
                        </a:lnSpc>
                        <a:spcBef>
                          <a:spcPts val="1200"/>
                        </a:spcBef>
                        <a:spcAft>
                          <a:spcPts val="0"/>
                        </a:spcAft>
                      </a:pPr>
                      <a:r>
                        <a:rPr lang="sq-AL" sz="1800" b="1" dirty="0">
                          <a:latin typeface="Garamond"/>
                          <a:ea typeface="Calibri"/>
                          <a:cs typeface="Times New Roman"/>
                        </a:rPr>
                        <a:t>Zona gjeografike</a:t>
                      </a:r>
                      <a:r>
                        <a:rPr lang="sq-AL" sz="1800" dirty="0">
                          <a:latin typeface="Garamond"/>
                          <a:ea typeface="Calibri"/>
                          <a:cs typeface="Times New Roman"/>
                        </a:rPr>
                        <a:t> që do të mbulohet </a:t>
                      </a:r>
                      <a:endParaRPr lang="en-US" sz="1800" dirty="0">
                        <a:latin typeface="Garamond"/>
                        <a:ea typeface="Calibri"/>
                        <a:cs typeface="Times New Roman"/>
                      </a:endParaRPr>
                    </a:p>
                    <a:p>
                      <a:pPr marL="0" marR="0">
                        <a:lnSpc>
                          <a:spcPct val="115000"/>
                        </a:lnSpc>
                        <a:spcBef>
                          <a:spcPts val="1200"/>
                        </a:spcBef>
                        <a:spcAft>
                          <a:spcPts val="0"/>
                        </a:spcAft>
                      </a:pPr>
                      <a:r>
                        <a:rPr lang="sq-AL" sz="1800" b="1" dirty="0">
                          <a:latin typeface="Garamond"/>
                          <a:ea typeface="Calibri"/>
                          <a:cs typeface="Times New Roman"/>
                        </a:rPr>
                        <a:t>Grupet e synuara</a:t>
                      </a:r>
                      <a:endParaRPr lang="en-US" sz="18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896990">
                <a:tc>
                  <a:txBody>
                    <a:bodyPr/>
                    <a:lstStyle/>
                    <a:p>
                      <a:pPr marL="0" marR="0">
                        <a:lnSpc>
                          <a:spcPct val="115000"/>
                        </a:lnSpc>
                        <a:spcBef>
                          <a:spcPts val="1200"/>
                        </a:spcBef>
                        <a:spcAft>
                          <a:spcPts val="0"/>
                        </a:spcAft>
                      </a:pPr>
                      <a:r>
                        <a:rPr lang="sq-AL" sz="1800" b="1" dirty="0">
                          <a:latin typeface="Garamond"/>
                          <a:ea typeface="Calibri"/>
                          <a:cs typeface="Times New Roman"/>
                        </a:rPr>
                        <a:t>4.2 Aktivitetet specifike</a:t>
                      </a:r>
                      <a:endParaRPr lang="en-US" sz="18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1800" b="1" dirty="0">
                          <a:latin typeface="Garamond"/>
                          <a:ea typeface="Calibri"/>
                          <a:cs typeface="Times New Roman"/>
                        </a:rPr>
                        <a:t>Një listë e qartë dhe e hollësishme e detyrave</a:t>
                      </a:r>
                      <a:r>
                        <a:rPr lang="sq-AL" sz="1800" dirty="0">
                          <a:latin typeface="Garamond"/>
                          <a:ea typeface="Calibri"/>
                          <a:cs typeface="Times New Roman"/>
                        </a:rPr>
                        <a:t> që duhet të ndërmerren për të arritur objektivin e kontratës dhe / ose përshkrimin i punës se  konsulentit</a:t>
                      </a:r>
                      <a:endParaRPr lang="en-US" sz="1800" dirty="0">
                        <a:latin typeface="Garamond"/>
                        <a:ea typeface="Calibri"/>
                        <a:cs typeface="Times New Roman"/>
                      </a:endParaRPr>
                    </a:p>
                  </a:txBody>
                  <a:tcPr marL="68580" marR="68580" marT="0" marB="0"/>
                </a:tc>
                <a:extLst>
                  <a:ext uri="{0D108BD9-81ED-4DB2-BD59-A6C34878D82A}">
                    <a16:rowId xmlns:a16="http://schemas.microsoft.com/office/drawing/2014/main" val="10002"/>
                  </a:ext>
                </a:extLst>
              </a:tr>
              <a:tr h="2930575">
                <a:tc>
                  <a:txBody>
                    <a:bodyPr/>
                    <a:lstStyle/>
                    <a:p>
                      <a:pPr marL="0" marR="0">
                        <a:lnSpc>
                          <a:spcPct val="115000"/>
                        </a:lnSpc>
                        <a:spcBef>
                          <a:spcPts val="1200"/>
                        </a:spcBef>
                        <a:spcAft>
                          <a:spcPts val="0"/>
                        </a:spcAft>
                      </a:pPr>
                      <a:r>
                        <a:rPr lang="sq-AL" sz="1800" b="1" dirty="0">
                          <a:latin typeface="Garamond"/>
                          <a:ea typeface="Calibri"/>
                          <a:cs typeface="Times New Roman"/>
                        </a:rPr>
                        <a:t>4.3 Menaxhimi i Projektit</a:t>
                      </a:r>
                      <a:endParaRPr lang="en-US" sz="1800" dirty="0">
                        <a:latin typeface="Garamond"/>
                        <a:ea typeface="Calibri"/>
                        <a:cs typeface="Times New Roman"/>
                      </a:endParaRPr>
                    </a:p>
                    <a:p>
                      <a:pPr marL="0" marR="0">
                        <a:lnSpc>
                          <a:spcPct val="115000"/>
                        </a:lnSpc>
                        <a:spcBef>
                          <a:spcPts val="1200"/>
                        </a:spcBef>
                        <a:spcAft>
                          <a:spcPts val="0"/>
                        </a:spcAft>
                      </a:pPr>
                      <a:r>
                        <a:rPr lang="sq-AL" sz="1800" b="1" dirty="0">
                          <a:latin typeface="Garamond"/>
                          <a:ea typeface="Calibri"/>
                          <a:cs typeface="Times New Roman"/>
                        </a:rPr>
                        <a:t>Organi Përgjegjës</a:t>
                      </a:r>
                      <a:endParaRPr lang="en-US" sz="1800" dirty="0">
                        <a:latin typeface="Garamond"/>
                        <a:ea typeface="Calibri"/>
                        <a:cs typeface="Times New Roman"/>
                      </a:endParaRPr>
                    </a:p>
                    <a:p>
                      <a:pPr marL="0" marR="0">
                        <a:lnSpc>
                          <a:spcPct val="115000"/>
                        </a:lnSpc>
                        <a:spcBef>
                          <a:spcPts val="1200"/>
                        </a:spcBef>
                        <a:spcAft>
                          <a:spcPts val="0"/>
                        </a:spcAft>
                      </a:pPr>
                      <a:r>
                        <a:rPr lang="sq-AL" sz="1800" b="1" dirty="0">
                          <a:latin typeface="Garamond"/>
                          <a:ea typeface="Calibri"/>
                          <a:cs typeface="Times New Roman"/>
                        </a:rPr>
                        <a:t>Struktura e </a:t>
                      </a:r>
                      <a:r>
                        <a:rPr lang="sq-AL" sz="1800" b="1" dirty="0" err="1">
                          <a:latin typeface="Garamond"/>
                          <a:ea typeface="Calibri"/>
                          <a:cs typeface="Times New Roman"/>
                        </a:rPr>
                        <a:t>menaxhmentit</a:t>
                      </a:r>
                      <a:endParaRPr lang="en-US" sz="1800" dirty="0">
                        <a:latin typeface="Garamond"/>
                        <a:ea typeface="Calibri"/>
                        <a:cs typeface="Times New Roman"/>
                      </a:endParaRPr>
                    </a:p>
                    <a:p>
                      <a:pPr marL="0" marR="0">
                        <a:lnSpc>
                          <a:spcPct val="115000"/>
                        </a:lnSpc>
                        <a:spcBef>
                          <a:spcPts val="1200"/>
                        </a:spcBef>
                        <a:spcAft>
                          <a:spcPts val="0"/>
                        </a:spcAft>
                      </a:pPr>
                      <a:r>
                        <a:rPr lang="sq-AL" sz="1800" b="1" dirty="0">
                          <a:latin typeface="Garamond"/>
                          <a:ea typeface="Calibri"/>
                          <a:cs typeface="Times New Roman"/>
                        </a:rPr>
                        <a:t>Mjetet te cilat duhet te sigurohen nga AK/apo palët tjera </a:t>
                      </a:r>
                      <a:endParaRPr lang="en-US" sz="1800" dirty="0">
                        <a:latin typeface="Garamond"/>
                        <a:ea typeface="Calibri"/>
                        <a:cs typeface="Times New Roman"/>
                      </a:endParaRPr>
                    </a:p>
                  </a:txBody>
                  <a:tcPr marL="68580" marR="68580" marT="0" marB="0"/>
                </a:tc>
                <a:tc>
                  <a:txBody>
                    <a:bodyPr/>
                    <a:lstStyle/>
                    <a:p>
                      <a:pPr marL="0" marR="0">
                        <a:lnSpc>
                          <a:spcPct val="115000"/>
                        </a:lnSpc>
                        <a:spcBef>
                          <a:spcPts val="1200"/>
                        </a:spcBef>
                        <a:spcAft>
                          <a:spcPts val="0"/>
                        </a:spcAft>
                      </a:pPr>
                      <a:r>
                        <a:rPr lang="sq-AL" sz="1800" b="1" dirty="0" smtClean="0">
                          <a:latin typeface="Garamond"/>
                          <a:ea typeface="Calibri"/>
                          <a:cs typeface="Times New Roman"/>
                        </a:rPr>
                        <a:t>Identiteti </a:t>
                      </a:r>
                      <a:r>
                        <a:rPr lang="sq-AL" sz="1800" b="1" dirty="0">
                          <a:latin typeface="Garamond"/>
                          <a:ea typeface="Calibri"/>
                          <a:cs typeface="Times New Roman"/>
                        </a:rPr>
                        <a:t>i departamentit të </a:t>
                      </a:r>
                      <a:r>
                        <a:rPr lang="en-US" sz="1800" b="1" dirty="0" smtClean="0">
                          <a:latin typeface="Garamond"/>
                          <a:ea typeface="Calibri"/>
                          <a:cs typeface="Times New Roman"/>
                        </a:rPr>
                        <a:t>AK</a:t>
                      </a:r>
                      <a:r>
                        <a:rPr lang="sq-AL" sz="1800" dirty="0" smtClean="0">
                          <a:latin typeface="Garamond"/>
                          <a:ea typeface="Calibri"/>
                          <a:cs typeface="Times New Roman"/>
                        </a:rPr>
                        <a:t> </a:t>
                      </a:r>
                      <a:r>
                        <a:rPr lang="sq-AL" sz="1800" dirty="0">
                          <a:latin typeface="Garamond"/>
                          <a:ea typeface="Calibri"/>
                          <a:cs typeface="Times New Roman"/>
                        </a:rPr>
                        <a:t>/shteti përfitues (ose agjencitë e  tij përkatëse, nëse është e përshtatshme) i cili do të jetë përgjegjëse për menaxhimin e kontratës / projektit&gt;</a:t>
                      </a:r>
                      <a:endParaRPr lang="en-US" sz="1800" dirty="0">
                        <a:latin typeface="Garamond"/>
                        <a:ea typeface="Calibri"/>
                        <a:cs typeface="Times New Roman"/>
                      </a:endParaRPr>
                    </a:p>
                    <a:p>
                      <a:pPr marL="0" marR="0" algn="just">
                        <a:lnSpc>
                          <a:spcPct val="115000"/>
                        </a:lnSpc>
                        <a:spcBef>
                          <a:spcPts val="1200"/>
                        </a:spcBef>
                        <a:spcAft>
                          <a:spcPts val="0"/>
                        </a:spcAft>
                      </a:pPr>
                      <a:r>
                        <a:rPr lang="sq-AL" sz="1800" b="1" dirty="0">
                          <a:latin typeface="Garamond"/>
                          <a:ea typeface="Calibri"/>
                          <a:cs typeface="Times New Roman"/>
                        </a:rPr>
                        <a:t>Përshkruani strukturën </a:t>
                      </a:r>
                      <a:r>
                        <a:rPr lang="sq-AL" sz="1800" b="1" dirty="0" err="1">
                          <a:latin typeface="Garamond"/>
                          <a:ea typeface="Calibri"/>
                          <a:cs typeface="Times New Roman"/>
                        </a:rPr>
                        <a:t>menaxhuese</a:t>
                      </a:r>
                      <a:r>
                        <a:rPr lang="sq-AL" sz="1800" b="1" dirty="0">
                          <a:latin typeface="Garamond"/>
                          <a:ea typeface="Calibri"/>
                          <a:cs typeface="Times New Roman"/>
                        </a:rPr>
                        <a:t> të </a:t>
                      </a:r>
                      <a:r>
                        <a:rPr lang="en-US" sz="1800" b="1" dirty="0" smtClean="0">
                          <a:latin typeface="Garamond"/>
                          <a:ea typeface="Calibri"/>
                          <a:cs typeface="Times New Roman"/>
                        </a:rPr>
                        <a:t>AK</a:t>
                      </a:r>
                      <a:r>
                        <a:rPr lang="sq-AL" sz="1800" dirty="0" smtClean="0">
                          <a:latin typeface="Garamond"/>
                          <a:ea typeface="Calibri"/>
                          <a:cs typeface="Times New Roman"/>
                        </a:rPr>
                        <a:t>/ </a:t>
                      </a:r>
                      <a:r>
                        <a:rPr lang="sq-AL" sz="1800" dirty="0">
                          <a:latin typeface="Garamond"/>
                          <a:ea typeface="Calibri"/>
                          <a:cs typeface="Times New Roman"/>
                        </a:rPr>
                        <a:t>administratën e shtetit përfitues, duke përfshirë të gjitha proceset përkatëse vendimmarrëse të cilat mund të jenë të përfshirë në menaxhimin e këtij projekti </a:t>
                      </a:r>
                      <a:endParaRPr lang="en-US" sz="1800" dirty="0">
                        <a:latin typeface="Garamond"/>
                        <a:ea typeface="Calibri"/>
                        <a:cs typeface="Times New Roman"/>
                      </a:endParaRPr>
                    </a:p>
                    <a:p>
                      <a:pPr marL="0" marR="0">
                        <a:lnSpc>
                          <a:spcPct val="115000"/>
                        </a:lnSpc>
                        <a:spcBef>
                          <a:spcPts val="1200"/>
                        </a:spcBef>
                        <a:spcAft>
                          <a:spcPts val="0"/>
                        </a:spcAft>
                      </a:pPr>
                      <a:r>
                        <a:rPr lang="sq-AL" sz="1800" b="1" dirty="0">
                          <a:latin typeface="Garamond"/>
                          <a:ea typeface="Calibri"/>
                          <a:cs typeface="Times New Roman"/>
                        </a:rPr>
                        <a:t>Specifikoni mjetet/objektet</a:t>
                      </a:r>
                      <a:endParaRPr lang="en-US" sz="1800" dirty="0">
                        <a:latin typeface="Garamond"/>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2" name="Footer Placeholder 1"/>
          <p:cNvSpPr>
            <a:spLocks noGrp="1"/>
          </p:cNvSpPr>
          <p:nvPr>
            <p:ph type="ftr" sz="quarter" idx="11"/>
          </p:nvPr>
        </p:nvSpPr>
        <p:spPr>
          <a:xfrm>
            <a:off x="1600200" y="6553200"/>
            <a:ext cx="4419600" cy="304800"/>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86743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5632311"/>
          </a:xfrm>
          <a:prstGeom prst="rect">
            <a:avLst/>
          </a:prstGeom>
        </p:spPr>
        <p:txBody>
          <a:bodyPr wrap="square">
            <a:spAutoFit/>
          </a:bodyPr>
          <a:lstStyle/>
          <a:p>
            <a:pPr marL="381000" indent="-381000">
              <a:defRPr/>
            </a:pPr>
            <a:r>
              <a:rPr lang="sq-AL" sz="2400" dirty="0" smtClean="0">
                <a:latin typeface="Cambria" panose="02040503050406030204" pitchFamily="18" charset="0"/>
                <a:ea typeface="Cambria" panose="02040503050406030204" pitchFamily="18" charset="0"/>
              </a:rPr>
              <a:t>Sipas nenit të </a:t>
            </a:r>
            <a:r>
              <a:rPr lang="sq-AL" sz="2400" dirty="0">
                <a:latin typeface="Cambria" panose="02040503050406030204" pitchFamily="18" charset="0"/>
                <a:ea typeface="Cambria" panose="02040503050406030204" pitchFamily="18" charset="0"/>
              </a:rPr>
              <a:t>LPP-së </a:t>
            </a:r>
            <a:r>
              <a:rPr lang="sq-AL" sz="2400" dirty="0" smtClean="0">
                <a:latin typeface="Cambria" panose="02040503050406030204" pitchFamily="18" charset="0"/>
                <a:ea typeface="Cambria" panose="02040503050406030204" pitchFamily="18" charset="0"/>
              </a:rPr>
              <a:t>( neni 4.1.45) </a:t>
            </a:r>
            <a:r>
              <a:rPr lang="sq-AL" sz="2400" b="1" dirty="0" smtClean="0">
                <a:latin typeface="Cambria" panose="02040503050406030204" pitchFamily="18" charset="0"/>
                <a:ea typeface="Cambria" panose="02040503050406030204" pitchFamily="18" charset="0"/>
              </a:rPr>
              <a:t>Kontratë publike </a:t>
            </a:r>
            <a:r>
              <a:rPr lang="sq-AL" sz="2400" dirty="0" smtClean="0">
                <a:latin typeface="Cambria" panose="02040503050406030204" pitchFamily="18" charset="0"/>
                <a:ea typeface="Cambria" panose="02040503050406030204" pitchFamily="18" charset="0"/>
              </a:rPr>
              <a:t>– është termi</a:t>
            </a:r>
          </a:p>
          <a:p>
            <a:pPr marL="381000" indent="-381000">
              <a:defRPr/>
            </a:pPr>
            <a:r>
              <a:rPr lang="sq-AL" sz="2400" dirty="0" smtClean="0">
                <a:latin typeface="Cambria" panose="02040503050406030204" pitchFamily="18" charset="0"/>
                <a:ea typeface="Cambria" panose="02040503050406030204" pitchFamily="18" charset="0"/>
              </a:rPr>
              <a:t>i përgjithshëm që përfshinë ndonjërën dhe të gjitha llojet e </a:t>
            </a:r>
          </a:p>
          <a:p>
            <a:pPr marL="381000" indent="-381000">
              <a:defRPr/>
            </a:pPr>
            <a:r>
              <a:rPr lang="sq-AL" sz="2400" dirty="0" smtClean="0">
                <a:latin typeface="Cambria" panose="02040503050406030204" pitchFamily="18" charset="0"/>
                <a:ea typeface="Cambria" panose="02040503050406030204" pitchFamily="18" charset="0"/>
              </a:rPr>
              <a:t>veçanta  të kontratave vijuese të lidhura nga një </a:t>
            </a:r>
            <a:r>
              <a:rPr lang="sq-AL" sz="2400" dirty="0" err="1" smtClean="0">
                <a:latin typeface="Cambria" panose="02040503050406030204" pitchFamily="18" charset="0"/>
                <a:ea typeface="Cambria" panose="02040503050406030204" pitchFamily="18" charset="0"/>
              </a:rPr>
              <a:t>Autoritetë</a:t>
            </a:r>
            <a:r>
              <a:rPr lang="sq-AL" sz="2400" dirty="0" smtClean="0">
                <a:latin typeface="Cambria" panose="02040503050406030204" pitchFamily="18" charset="0"/>
                <a:ea typeface="Cambria" panose="02040503050406030204" pitchFamily="18" charset="0"/>
              </a:rPr>
              <a:t> </a:t>
            </a:r>
          </a:p>
          <a:p>
            <a:pPr marL="381000" indent="-381000">
              <a:defRPr/>
            </a:pPr>
            <a:r>
              <a:rPr lang="sq-AL" sz="2400" dirty="0" smtClean="0">
                <a:latin typeface="Cambria" panose="02040503050406030204" pitchFamily="18" charset="0"/>
                <a:ea typeface="Cambria" panose="02040503050406030204" pitchFamily="18" charset="0"/>
              </a:rPr>
              <a:t>Kontraktues siç janë</a:t>
            </a:r>
            <a:r>
              <a:rPr lang="sq-AL" sz="2400" i="1" dirty="0" smtClean="0">
                <a:latin typeface="Cambria" panose="02040503050406030204" pitchFamily="18" charset="0"/>
                <a:ea typeface="Cambria" panose="02040503050406030204" pitchFamily="18" charset="0"/>
              </a:rPr>
              <a:t>:</a:t>
            </a:r>
          </a:p>
          <a:p>
            <a:pPr marL="381000" indent="-381000">
              <a:defRPr/>
            </a:pPr>
            <a:endParaRPr lang="sq-AL" sz="2400" i="1" dirty="0" smtClean="0">
              <a:latin typeface="Cambria" panose="02040503050406030204" pitchFamily="18" charset="0"/>
              <a:ea typeface="Cambria" panose="02040503050406030204" pitchFamily="18" charset="0"/>
            </a:endParaRP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shërbimi</a:t>
            </a:r>
            <a:r>
              <a:rPr lang="sq-AL" sz="2400" dirty="0" smtClean="0">
                <a:latin typeface="Cambria" panose="02040503050406030204" pitchFamily="18" charset="0"/>
                <a:ea typeface="Cambria" panose="02040503050406030204" pitchFamily="18" charset="0"/>
              </a:rPr>
              <a:t>,</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e furnizimi,</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pune duke përfshire kontratën </a:t>
            </a:r>
            <a:r>
              <a:rPr lang="sq-AL" sz="2400" dirty="0" err="1">
                <a:latin typeface="Cambria" panose="02040503050406030204" pitchFamily="18" charset="0"/>
                <a:ea typeface="Cambria" panose="02040503050406030204" pitchFamily="18" charset="0"/>
              </a:rPr>
              <a:t>koncesionere</a:t>
            </a:r>
            <a:r>
              <a:rPr lang="sq-AL" sz="2400" dirty="0">
                <a:latin typeface="Cambria" panose="02040503050406030204" pitchFamily="18" charset="0"/>
                <a:ea typeface="Cambria" panose="02040503050406030204" pitchFamily="18" charset="0"/>
              </a:rPr>
              <a:t> te </a:t>
            </a:r>
            <a:r>
              <a:rPr lang="sq-AL" sz="2400" dirty="0" smtClean="0">
                <a:latin typeface="Cambria" panose="02040503050406030204" pitchFamily="18" charset="0"/>
                <a:ea typeface="Cambria" panose="02040503050406030204" pitchFamily="18" charset="0"/>
              </a:rPr>
              <a:t>punës,</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kontratën </a:t>
            </a:r>
            <a:r>
              <a:rPr lang="sq-AL" sz="2400" dirty="0">
                <a:latin typeface="Cambria" panose="02040503050406030204" pitchFamily="18" charset="0"/>
                <a:ea typeface="Cambria" panose="02040503050406030204" pitchFamily="18" charset="0"/>
              </a:rPr>
              <a:t>publike kornizë.</a:t>
            </a:r>
            <a:endParaRPr lang="en-US" sz="2400" dirty="0">
              <a:latin typeface="Cambria" panose="02040503050406030204" pitchFamily="18" charset="0"/>
              <a:ea typeface="Cambria" panose="02040503050406030204" pitchFamily="18" charset="0"/>
            </a:endParaRPr>
          </a:p>
          <a:p>
            <a:pPr lvl="1">
              <a:defRPr/>
            </a:pPr>
            <a:r>
              <a:rPr lang="sq-AL" sz="2400" dirty="0" smtClean="0">
                <a:latin typeface="Cambria" panose="02040503050406030204" pitchFamily="18" charset="0"/>
                <a:ea typeface="Cambria" panose="02040503050406030204" pitchFamily="18" charset="0"/>
              </a:rPr>
              <a:t> </a:t>
            </a:r>
            <a:endParaRPr lang="en-US" sz="2400" b="1"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Ndërsa sipas nenit 4.1.56 te LPP-së,  </a:t>
            </a:r>
            <a:r>
              <a:rPr lang="sq-AL" sz="2400" b="1" i="1" dirty="0" smtClean="0">
                <a:latin typeface="Cambria" panose="02040503050406030204" pitchFamily="18" charset="0"/>
                <a:ea typeface="Cambria" panose="02040503050406030204" pitchFamily="18" charset="0"/>
              </a:rPr>
              <a:t>Kontratë shërbimi </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është ajo </a:t>
            </a:r>
            <a:r>
              <a:rPr lang="sq-AL" sz="2400" i="1" dirty="0">
                <a:latin typeface="Cambria" panose="02040503050406030204" pitchFamily="18" charset="0"/>
                <a:ea typeface="Cambria" panose="02040503050406030204" pitchFamily="18" charset="0"/>
              </a:rPr>
              <a:t>kontratë </a:t>
            </a:r>
            <a:r>
              <a:rPr lang="sq-AL" sz="2400" i="1" dirty="0" smtClean="0">
                <a:latin typeface="Cambria" panose="02040503050406030204" pitchFamily="18" charset="0"/>
                <a:ea typeface="Cambria" panose="02040503050406030204" pitchFamily="18" charset="0"/>
              </a:rPr>
              <a:t>e </a:t>
            </a:r>
            <a:r>
              <a:rPr lang="sq-AL" sz="2400" i="1" dirty="0">
                <a:latin typeface="Cambria" panose="02040503050406030204" pitchFamily="18" charset="0"/>
                <a:ea typeface="Cambria" panose="02040503050406030204" pitchFamily="18" charset="0"/>
              </a:rPr>
              <a:t>lidhur me shkrim ndërmjet autoritetit kontraktues dhe një ose më shumë ofruesve të </a:t>
            </a:r>
            <a:r>
              <a:rPr lang="sq-AL" sz="2400" i="1" dirty="0" smtClean="0">
                <a:latin typeface="Cambria" panose="02040503050406030204" pitchFamily="18" charset="0"/>
                <a:ea typeface="Cambria" panose="02040503050406030204" pitchFamily="18" charset="0"/>
              </a:rPr>
              <a:t>shërbimeve, që shpërblehet me para.</a:t>
            </a:r>
            <a:endParaRPr lang="en-US" sz="2400" dirty="0" smtClean="0">
              <a:latin typeface="Cambria" panose="02040503050406030204" pitchFamily="18" charset="0"/>
              <a:ea typeface="Cambria" panose="02040503050406030204" pitchFamily="18" charset="0"/>
            </a:endParaRPr>
          </a:p>
          <a:p>
            <a:endParaRPr lang="en-US" sz="2400" dirty="0"/>
          </a:p>
        </p:txBody>
      </p:sp>
      <p:sp>
        <p:nvSpPr>
          <p:cNvPr id="3" name="Title 1"/>
          <p:cNvSpPr txBox="1">
            <a:spLocks/>
          </p:cNvSpPr>
          <p:nvPr/>
        </p:nvSpPr>
        <p:spPr>
          <a:xfrm>
            <a:off x="0" y="1"/>
            <a:ext cx="91440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i="1" dirty="0" smtClean="0">
                <a:solidFill>
                  <a:schemeClr val="accent1">
                    <a:lumMod val="25000"/>
                  </a:schemeClr>
                </a:solidFill>
                <a:latin typeface="Cambria" panose="02040503050406030204" pitchFamily="18" charset="0"/>
                <a:ea typeface="Cambria" panose="02040503050406030204" pitchFamily="18" charset="0"/>
              </a:rPr>
              <a:t>Çfarë është Kontrata e shërbimeve</a:t>
            </a:r>
            <a:r>
              <a:rPr lang="en-GB" sz="2800" b="1" i="1" dirty="0" smtClean="0">
                <a:solidFill>
                  <a:schemeClr val="accent1">
                    <a:lumMod val="25000"/>
                  </a:schemeClr>
                </a:solidFill>
                <a:latin typeface="Cambria" panose="02040503050406030204" pitchFamily="18" charset="0"/>
                <a:ea typeface="Cambria" panose="02040503050406030204" pitchFamily="18" charset="0"/>
              </a:rPr>
              <a:t>?</a:t>
            </a:r>
            <a:endParaRPr lang="en-US" sz="2800" dirty="0">
              <a:solidFill>
                <a:schemeClr val="accent1">
                  <a:lumMod val="2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3942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472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4800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0" y="1"/>
            <a:ext cx="9144000" cy="96012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(6)</a:t>
            </a:r>
            <a:endParaRPr lang="en-US" sz="2400" b="1" i="1" dirty="0">
              <a:solidFill>
                <a:schemeClr val="bg2">
                  <a:lumMod val="75000"/>
                </a:schemeClr>
              </a:solidFill>
            </a:endParaRPr>
          </a:p>
        </p:txBody>
      </p:sp>
      <p:graphicFrame>
        <p:nvGraphicFramePr>
          <p:cNvPr id="10" name="Table 9"/>
          <p:cNvGraphicFramePr>
            <a:graphicFrameLocks noGrp="1"/>
          </p:cNvGraphicFramePr>
          <p:nvPr>
            <p:extLst/>
          </p:nvPr>
        </p:nvGraphicFramePr>
        <p:xfrm>
          <a:off x="152399" y="1295400"/>
          <a:ext cx="8763001" cy="4236720"/>
        </p:xfrm>
        <a:graphic>
          <a:graphicData uri="http://schemas.openxmlformats.org/drawingml/2006/table">
            <a:tbl>
              <a:tblPr firstRow="1" bandRow="1">
                <a:tableStyleId>{5C22544A-7EE6-4342-B048-85BDC9FD1C3A}</a:tableStyleId>
              </a:tblPr>
              <a:tblGrid>
                <a:gridCol w="3810001">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81000">
                <a:tc>
                  <a:txBody>
                    <a:bodyPr/>
                    <a:lstStyle/>
                    <a:p>
                      <a:pPr marL="0" marR="0">
                        <a:lnSpc>
                          <a:spcPct val="115000"/>
                        </a:lnSpc>
                        <a:spcBef>
                          <a:spcPts val="1200"/>
                        </a:spcBef>
                        <a:spcAft>
                          <a:spcPts val="0"/>
                        </a:spcAft>
                      </a:pPr>
                      <a:r>
                        <a:rPr lang="sq-AL" sz="2000" b="1" dirty="0">
                          <a:solidFill>
                            <a:srgbClr val="FF0000"/>
                          </a:solidFill>
                          <a:latin typeface="Garamond"/>
                          <a:ea typeface="Calibri"/>
                          <a:cs typeface="Times New Roman"/>
                        </a:rPr>
                        <a:t>5. LOGJISTIKA DHE AFATET </a:t>
                      </a:r>
                      <a:endParaRPr lang="en-US" sz="20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sq-AL" sz="200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1200"/>
                        </a:spcBef>
                        <a:spcAft>
                          <a:spcPts val="0"/>
                        </a:spcAft>
                      </a:pPr>
                      <a:r>
                        <a:rPr lang="sq-AL" sz="2000" b="1" dirty="0">
                          <a:latin typeface="Garamond"/>
                          <a:ea typeface="Calibri"/>
                          <a:cs typeface="Times New Roman"/>
                        </a:rPr>
                        <a:t>5.1 Vendi</a:t>
                      </a:r>
                      <a:endParaRPr lang="en-US" sz="20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sq-AL" sz="2000" b="1">
                          <a:latin typeface="Garamond"/>
                          <a:ea typeface="Calibri"/>
                          <a:cs typeface="Times New Roman"/>
                        </a:rPr>
                        <a:t>Identifikoni lokacionin</a:t>
                      </a:r>
                      <a:r>
                        <a:rPr lang="sq-AL" sz="2000">
                          <a:latin typeface="Garamond"/>
                          <a:ea typeface="Calibri"/>
                          <a:cs typeface="Times New Roman"/>
                        </a:rPr>
                        <a:t> (p.sh., qytetin) e bazës operacionale për projektin, ndonjë vend tjetër, ku mund të jetë i përshtatshëm për inputet afatshkurtra që do të ofrohen dhe / ose ku mund të krijohen pilot projektet</a:t>
                      </a:r>
                      <a:endParaRPr lang="en-US" sz="2000">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1200"/>
                        </a:spcBef>
                        <a:spcAft>
                          <a:spcPts val="0"/>
                        </a:spcAft>
                      </a:pPr>
                      <a:r>
                        <a:rPr lang="sq-AL" sz="2000" b="1" dirty="0">
                          <a:latin typeface="Garamond"/>
                          <a:ea typeface="Calibri"/>
                          <a:cs typeface="Times New Roman"/>
                        </a:rPr>
                        <a:t>5.2 Data e fillimit &amp; periudha e implementimit </a:t>
                      </a:r>
                      <a:endParaRPr lang="en-US" sz="20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sq-AL" sz="2000" b="1" dirty="0">
                          <a:latin typeface="Garamond"/>
                          <a:ea typeface="Calibri"/>
                          <a:cs typeface="Times New Roman"/>
                        </a:rPr>
                        <a:t>Data e planifikuar e fillimit është &lt;data&gt; dhe periudha e zbatimit të kontratës do të jetë</a:t>
                      </a:r>
                      <a:r>
                        <a:rPr lang="sq-AL" sz="2000" dirty="0">
                          <a:latin typeface="Garamond"/>
                          <a:ea typeface="Calibri"/>
                          <a:cs typeface="Times New Roman"/>
                        </a:rPr>
                        <a:t> &lt;numri&gt; muaj nga kjo datë. Ju lutem referojuni në nenet 4 dhe 5 të Kushteve të veçanta për datën aktuale fillimit dhe periudhës së zbatimit.</a:t>
                      </a:r>
                      <a:endParaRPr lang="en-US" sz="2000" dirty="0">
                        <a:latin typeface="Garamond"/>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84463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1066799"/>
            <a:ext cx="8071644"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rgbClr val="FF0000"/>
                </a:solidFill>
              </a:rPr>
              <a:t>Si te hartohen Termat e Referencës</a:t>
            </a:r>
            <a:r>
              <a:rPr lang="en-US" sz="2400" b="1" i="1" dirty="0" smtClean="0">
                <a:solidFill>
                  <a:srgbClr val="FF0000"/>
                </a:solidFill>
              </a:rPr>
              <a:t>??? (7)</a:t>
            </a:r>
            <a:endParaRPr lang="en-US" sz="2400" b="1" i="1"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238670517"/>
              </p:ext>
            </p:extLst>
          </p:nvPr>
        </p:nvGraphicFramePr>
        <p:xfrm>
          <a:off x="0" y="304458"/>
          <a:ext cx="9144000" cy="6284004"/>
        </p:xfrm>
        <a:graphic>
          <a:graphicData uri="http://schemas.openxmlformats.org/drawingml/2006/table">
            <a:tbl>
              <a:tblPr firstRow="1" bandRow="1">
                <a:tableStyleId>{5C22544A-7EE6-4342-B048-85BDC9FD1C3A}</a:tableStyleId>
              </a:tblPr>
              <a:tblGrid>
                <a:gridCol w="3498574">
                  <a:extLst>
                    <a:ext uri="{9D8B030D-6E8A-4147-A177-3AD203B41FA5}">
                      <a16:colId xmlns:a16="http://schemas.microsoft.com/office/drawing/2014/main" val="20000"/>
                    </a:ext>
                  </a:extLst>
                </a:gridCol>
                <a:gridCol w="5645426">
                  <a:extLst>
                    <a:ext uri="{9D8B030D-6E8A-4147-A177-3AD203B41FA5}">
                      <a16:colId xmlns:a16="http://schemas.microsoft.com/office/drawing/2014/main" val="20001"/>
                    </a:ext>
                  </a:extLst>
                </a:gridCol>
              </a:tblGrid>
              <a:tr h="261267">
                <a:tc>
                  <a:txBody>
                    <a:bodyPr/>
                    <a:lstStyle/>
                    <a:p>
                      <a:pPr marL="0" marR="0">
                        <a:lnSpc>
                          <a:spcPct val="115000"/>
                        </a:lnSpc>
                        <a:spcBef>
                          <a:spcPts val="1200"/>
                        </a:spcBef>
                        <a:spcAft>
                          <a:spcPts val="0"/>
                        </a:spcAft>
                      </a:pPr>
                      <a:r>
                        <a:rPr lang="sq-AL" sz="1600" b="1" dirty="0">
                          <a:solidFill>
                            <a:srgbClr val="FF0000"/>
                          </a:solidFill>
                          <a:latin typeface="Garamond"/>
                          <a:ea typeface="Calibri"/>
                          <a:cs typeface="Times New Roman"/>
                        </a:rPr>
                        <a:t>6. KERKESAT</a:t>
                      </a:r>
                      <a:endParaRPr lang="en-US" sz="16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60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906823">
                <a:tc>
                  <a:txBody>
                    <a:bodyPr/>
                    <a:lstStyle/>
                    <a:p>
                      <a:pPr marL="0" marR="0">
                        <a:lnSpc>
                          <a:spcPct val="115000"/>
                        </a:lnSpc>
                        <a:spcBef>
                          <a:spcPts val="1200"/>
                        </a:spcBef>
                        <a:spcAft>
                          <a:spcPts val="0"/>
                        </a:spcAft>
                      </a:pPr>
                      <a:r>
                        <a:rPr lang="sq-AL" sz="1600" b="1" dirty="0">
                          <a:latin typeface="Garamond"/>
                          <a:ea typeface="Calibri"/>
                          <a:cs typeface="Times New Roman"/>
                        </a:rPr>
                        <a:t>Personeli</a:t>
                      </a:r>
                      <a:endParaRPr lang="en-US" sz="1600" dirty="0">
                        <a:latin typeface="Garamond"/>
                        <a:ea typeface="Calibri"/>
                        <a:cs typeface="Times New Roman"/>
                      </a:endParaRPr>
                    </a:p>
                    <a:p>
                      <a:pPr marL="0" marR="0">
                        <a:lnSpc>
                          <a:spcPct val="115000"/>
                        </a:lnSpc>
                        <a:spcBef>
                          <a:spcPts val="1200"/>
                        </a:spcBef>
                        <a:spcAft>
                          <a:spcPts val="0"/>
                        </a:spcAft>
                      </a:pPr>
                      <a:r>
                        <a:rPr lang="sq-AL" sz="1600" b="1" dirty="0">
                          <a:latin typeface="Garamond"/>
                          <a:ea typeface="Calibri"/>
                          <a:cs typeface="Times New Roman"/>
                        </a:rPr>
                        <a:t>6.1.1 Ekspertet Kyç </a:t>
                      </a:r>
                      <a:endParaRPr lang="en-US" sz="1600" dirty="0">
                        <a:latin typeface="Garamond"/>
                        <a:ea typeface="Calibri"/>
                        <a:cs typeface="Times New Roman"/>
                      </a:endParaRPr>
                    </a:p>
                    <a:p>
                      <a:pPr marL="0" marR="0">
                        <a:lnSpc>
                          <a:spcPct val="115000"/>
                        </a:lnSpc>
                        <a:spcBef>
                          <a:spcPts val="1200"/>
                        </a:spcBef>
                        <a:spcAft>
                          <a:spcPts val="0"/>
                        </a:spcAft>
                      </a:pPr>
                      <a:r>
                        <a:rPr lang="sq-AL" sz="1600" b="1" dirty="0">
                          <a:latin typeface="Garamond"/>
                          <a:ea typeface="Calibri"/>
                          <a:cs typeface="Times New Roman"/>
                        </a:rPr>
                        <a:t>Eksperti Kyç 1: Udhëheqësi i projektit</a:t>
                      </a:r>
                      <a:endParaRPr lang="en-US" sz="1600" dirty="0">
                        <a:latin typeface="Garamond"/>
                        <a:ea typeface="Calibri"/>
                        <a:cs typeface="Times New Roman"/>
                      </a:endParaRPr>
                    </a:p>
                    <a:p>
                      <a:pPr marL="0" marR="0">
                        <a:lnSpc>
                          <a:spcPct val="115000"/>
                        </a:lnSpc>
                        <a:spcBef>
                          <a:spcPts val="1200"/>
                        </a:spcBef>
                        <a:spcAft>
                          <a:spcPts val="0"/>
                        </a:spcAft>
                      </a:pPr>
                      <a:r>
                        <a:rPr lang="sq-AL" sz="1600" b="1" dirty="0">
                          <a:latin typeface="Garamond"/>
                          <a:ea typeface="Calibri"/>
                          <a:cs typeface="Times New Roman"/>
                        </a:rPr>
                        <a:t>Eksperti Kyç 2: &lt; </a:t>
                      </a:r>
                      <a:r>
                        <a:rPr lang="sq-AL" sz="1600" b="1" dirty="0" err="1">
                          <a:latin typeface="Garamond"/>
                          <a:ea typeface="Calibri"/>
                          <a:cs typeface="Times New Roman"/>
                        </a:rPr>
                        <a:t>e.g</a:t>
                      </a:r>
                      <a:r>
                        <a:rPr lang="sq-AL" sz="1600" b="1" dirty="0">
                          <a:latin typeface="Garamond"/>
                          <a:ea typeface="Calibri"/>
                          <a:cs typeface="Times New Roman"/>
                        </a:rPr>
                        <a:t>. Eksperti i larte ligjor </a:t>
                      </a:r>
                      <a:endParaRPr lang="en-US" sz="1600" dirty="0">
                        <a:latin typeface="Garamond"/>
                        <a:ea typeface="Calibri"/>
                        <a:cs typeface="Times New Roman"/>
                      </a:endParaRPr>
                    </a:p>
                    <a:p>
                      <a:pPr marL="0" marR="0">
                        <a:lnSpc>
                          <a:spcPct val="115000"/>
                        </a:lnSpc>
                        <a:spcBef>
                          <a:spcPts val="1200"/>
                        </a:spcBef>
                        <a:spcAft>
                          <a:spcPts val="0"/>
                        </a:spcAft>
                      </a:pPr>
                      <a:r>
                        <a:rPr lang="sq-AL" sz="1600" b="1" dirty="0">
                          <a:latin typeface="Garamond"/>
                          <a:ea typeface="Calibri"/>
                          <a:cs typeface="Times New Roman"/>
                        </a:rPr>
                        <a:t>Eksperti Kyç 3: &lt; etj &gt;</a:t>
                      </a:r>
                      <a:endParaRPr lang="en-US" sz="1600" dirty="0">
                        <a:latin typeface="Garamond"/>
                        <a:ea typeface="Calibri"/>
                        <a:cs typeface="Times New Roman"/>
                      </a:endParaRPr>
                    </a:p>
                    <a:p>
                      <a:pPr marL="0" marR="0">
                        <a:lnSpc>
                          <a:spcPct val="115000"/>
                        </a:lnSpc>
                        <a:spcBef>
                          <a:spcPts val="1200"/>
                        </a:spcBef>
                        <a:spcAft>
                          <a:spcPts val="0"/>
                        </a:spcAft>
                      </a:pPr>
                      <a:r>
                        <a:rPr lang="sq-AL" sz="1600" b="1" dirty="0">
                          <a:latin typeface="Garamond"/>
                          <a:ea typeface="Calibri"/>
                          <a:cs typeface="Times New Roman"/>
                        </a:rPr>
                        <a:t>6.1.2 Ekspertet tjerë</a:t>
                      </a:r>
                      <a:endParaRPr lang="en-US" sz="1600" dirty="0">
                        <a:latin typeface="Garamond"/>
                        <a:ea typeface="Calibri"/>
                        <a:cs typeface="Times New Roman"/>
                      </a:endParaRPr>
                    </a:p>
                    <a:p>
                      <a:pPr marL="0" marR="0">
                        <a:lnSpc>
                          <a:spcPct val="115000"/>
                        </a:lnSpc>
                        <a:spcBef>
                          <a:spcPts val="1200"/>
                        </a:spcBef>
                        <a:spcAft>
                          <a:spcPts val="0"/>
                        </a:spcAft>
                      </a:pPr>
                      <a:r>
                        <a:rPr lang="sq-AL" sz="1600" b="1" dirty="0">
                          <a:latin typeface="Garamond"/>
                          <a:ea typeface="Calibri"/>
                          <a:cs typeface="Times New Roman"/>
                        </a:rPr>
                        <a:t>6.1.3 Stafi mbështetës </a:t>
                      </a:r>
                      <a:endParaRPr lang="en-US" sz="16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tabLst>
                          <a:tab pos="720090" algn="l"/>
                        </a:tabLst>
                      </a:pPr>
                      <a:r>
                        <a:rPr lang="sq-AL" sz="1600" dirty="0">
                          <a:latin typeface="Garamond"/>
                          <a:ea typeface="Calibri"/>
                          <a:cs typeface="Times New Roman"/>
                        </a:rPr>
                        <a:t>Të gjithë ekspertët që kanë një </a:t>
                      </a:r>
                      <a:r>
                        <a:rPr lang="sq-AL" sz="1600" b="1" dirty="0">
                          <a:solidFill>
                            <a:srgbClr val="FF0000"/>
                          </a:solidFill>
                          <a:latin typeface="Garamond"/>
                          <a:ea typeface="Calibri"/>
                          <a:cs typeface="Times New Roman"/>
                        </a:rPr>
                        <a:t>rol të rëndësishëm</a:t>
                      </a:r>
                      <a:r>
                        <a:rPr lang="sq-AL" sz="1600" dirty="0">
                          <a:latin typeface="Garamond"/>
                          <a:ea typeface="Calibri"/>
                          <a:cs typeface="Times New Roman"/>
                        </a:rPr>
                        <a:t> në zbatimin e kontratës janë të referuara si ekspertë kyç. Profilet e ekspertëve kyç për këtë kontratë janë si vijon: Identifikoni profilet që kërkohen për të gjithë ekspertët kyç deri në maksimumin e rekomanduar prej </a:t>
                      </a:r>
                      <a:r>
                        <a:rPr lang="sq-AL" sz="1600" b="1" dirty="0">
                          <a:solidFill>
                            <a:srgbClr val="FF0000"/>
                          </a:solidFill>
                          <a:latin typeface="Garamond"/>
                          <a:ea typeface="Calibri"/>
                          <a:cs typeface="Times New Roman"/>
                        </a:rPr>
                        <a:t>4 ekspertëve kyç </a:t>
                      </a:r>
                      <a:endParaRPr lang="en-US" sz="1600" dirty="0">
                        <a:latin typeface="Garamond"/>
                        <a:ea typeface="Calibri"/>
                        <a:cs typeface="Times New Roman"/>
                      </a:endParaRPr>
                    </a:p>
                    <a:p>
                      <a:pPr marL="0" marR="0">
                        <a:lnSpc>
                          <a:spcPct val="115000"/>
                        </a:lnSpc>
                        <a:spcBef>
                          <a:spcPts val="0"/>
                        </a:spcBef>
                        <a:spcAft>
                          <a:spcPts val="0"/>
                        </a:spcAft>
                        <a:tabLst>
                          <a:tab pos="720090" algn="l"/>
                        </a:tabLst>
                      </a:pPr>
                      <a:r>
                        <a:rPr lang="sq-AL" sz="1600" b="1" dirty="0">
                          <a:latin typeface="Garamond"/>
                          <a:ea typeface="Calibri"/>
                          <a:cs typeface="Times New Roman"/>
                        </a:rPr>
                        <a:t>Kualifikimet dhe aftësitë </a:t>
                      </a:r>
                      <a:endParaRPr lang="en-US" sz="1600" dirty="0">
                        <a:latin typeface="Garamond"/>
                        <a:ea typeface="Calibri"/>
                        <a:cs typeface="Times New Roman"/>
                      </a:endParaRPr>
                    </a:p>
                    <a:p>
                      <a:pPr marL="0" marR="0">
                        <a:lnSpc>
                          <a:spcPct val="115000"/>
                        </a:lnSpc>
                        <a:spcBef>
                          <a:spcPts val="0"/>
                        </a:spcBef>
                        <a:spcAft>
                          <a:spcPts val="0"/>
                        </a:spcAft>
                        <a:tabLst>
                          <a:tab pos="720090" algn="l"/>
                        </a:tabLst>
                      </a:pPr>
                      <a:r>
                        <a:rPr lang="sq-AL" sz="1600" b="1" dirty="0">
                          <a:latin typeface="Garamond"/>
                          <a:ea typeface="Calibri"/>
                          <a:cs typeface="Times New Roman"/>
                        </a:rPr>
                        <a:t>Përvoja e përgjithshme profesionale </a:t>
                      </a:r>
                      <a:endParaRPr lang="en-US" sz="1600" dirty="0">
                        <a:latin typeface="Garamond"/>
                        <a:ea typeface="Calibri"/>
                        <a:cs typeface="Times New Roman"/>
                      </a:endParaRPr>
                    </a:p>
                    <a:p>
                      <a:pPr marL="0" marR="0">
                        <a:lnSpc>
                          <a:spcPct val="115000"/>
                        </a:lnSpc>
                        <a:spcBef>
                          <a:spcPts val="0"/>
                        </a:spcBef>
                        <a:spcAft>
                          <a:spcPts val="0"/>
                        </a:spcAft>
                        <a:tabLst>
                          <a:tab pos="720090" algn="l"/>
                        </a:tabLst>
                      </a:pPr>
                      <a:r>
                        <a:rPr lang="sq-AL" sz="1600" b="1" dirty="0">
                          <a:latin typeface="Garamond"/>
                          <a:ea typeface="Calibri"/>
                          <a:cs typeface="Times New Roman"/>
                        </a:rPr>
                        <a:t>Përvoja specifike profesionale</a:t>
                      </a:r>
                      <a:endParaRPr lang="en-US" sz="1600" dirty="0">
                        <a:latin typeface="Garamond"/>
                        <a:ea typeface="Calibri"/>
                        <a:cs typeface="Times New Roman"/>
                      </a:endParaRPr>
                    </a:p>
                    <a:p>
                      <a:pPr marL="0" marR="0">
                        <a:lnSpc>
                          <a:spcPct val="115000"/>
                        </a:lnSpc>
                        <a:spcBef>
                          <a:spcPts val="0"/>
                        </a:spcBef>
                        <a:spcAft>
                          <a:spcPts val="0"/>
                        </a:spcAft>
                      </a:pPr>
                      <a:r>
                        <a:rPr lang="sq-AL" sz="1600" b="1" dirty="0">
                          <a:latin typeface="Garamond"/>
                          <a:ea typeface="Calibri"/>
                          <a:cs typeface="Times New Roman"/>
                        </a:rPr>
                        <a:t>CV ekspertëve të tjerë nuk shqyrtohen para nënshkrimit të kontratës. Ato nuk duhet të  përfshihen në tender. </a:t>
                      </a:r>
                      <a:endParaRPr lang="en-US" sz="1600" dirty="0">
                        <a:latin typeface="Garamond"/>
                        <a:ea typeface="Calibri"/>
                        <a:cs typeface="Times New Roman"/>
                      </a:endParaRPr>
                    </a:p>
                    <a:p>
                      <a:pPr marL="0" marR="0" algn="just">
                        <a:lnSpc>
                          <a:spcPct val="115000"/>
                        </a:lnSpc>
                        <a:spcBef>
                          <a:spcPts val="0"/>
                        </a:spcBef>
                        <a:spcAft>
                          <a:spcPts val="0"/>
                        </a:spcAft>
                      </a:pPr>
                      <a:r>
                        <a:rPr lang="sq-AL" sz="1600" dirty="0">
                          <a:latin typeface="Garamond"/>
                          <a:ea typeface="Calibri"/>
                          <a:cs typeface="Times New Roman"/>
                        </a:rPr>
                        <a:t>Konsulenti duhet të përzgjedh dhe të punësojë ekspertë të tjerë siç kërkohet sipas profileve të identifikuara në Organizimin &amp; Metodologjinë dhe / ose ne këto Terma të Referencës</a:t>
                      </a:r>
                      <a:endParaRPr lang="en-US" sz="1600" dirty="0">
                        <a:latin typeface="Garamond"/>
                        <a:ea typeface="Calibri"/>
                        <a:cs typeface="Times New Roman"/>
                      </a:endParaRPr>
                    </a:p>
                    <a:p>
                      <a:pPr marL="0" marR="0">
                        <a:lnSpc>
                          <a:spcPct val="115000"/>
                        </a:lnSpc>
                        <a:spcBef>
                          <a:spcPts val="0"/>
                        </a:spcBef>
                        <a:spcAft>
                          <a:spcPts val="0"/>
                        </a:spcAft>
                      </a:pPr>
                      <a:r>
                        <a:rPr lang="sq-AL" sz="1600" b="1" dirty="0">
                          <a:latin typeface="Garamond"/>
                          <a:ea typeface="Calibri"/>
                          <a:cs typeface="Times New Roman"/>
                        </a:rPr>
                        <a:t>Shpenzimet e stafit mbështes</a:t>
                      </a:r>
                      <a:r>
                        <a:rPr lang="sq-AL" sz="1600" dirty="0">
                          <a:latin typeface="Garamond"/>
                          <a:ea typeface="Calibri"/>
                          <a:cs typeface="Times New Roman"/>
                        </a:rPr>
                        <a:t> duhet të përfshihen në normat e tarifave të ekspertëve</a:t>
                      </a:r>
                      <a:r>
                        <a:rPr lang="sq-AL" sz="1600" dirty="0" smtClean="0">
                          <a:latin typeface="Garamond"/>
                          <a:ea typeface="Calibri"/>
                          <a:cs typeface="Times New Roman"/>
                        </a:rPr>
                        <a:t>.</a:t>
                      </a:r>
                      <a:endParaRPr lang="en-US" sz="16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249080">
                <a:tc>
                  <a:txBody>
                    <a:bodyPr/>
                    <a:lstStyle/>
                    <a:p>
                      <a:pPr marL="0" marR="0">
                        <a:lnSpc>
                          <a:spcPct val="115000"/>
                        </a:lnSpc>
                        <a:spcBef>
                          <a:spcPts val="1200"/>
                        </a:spcBef>
                        <a:spcAft>
                          <a:spcPts val="0"/>
                        </a:spcAft>
                      </a:pPr>
                      <a:r>
                        <a:rPr lang="sq-AL" sz="1600" b="1">
                          <a:latin typeface="Garamond"/>
                          <a:ea typeface="Calibri"/>
                          <a:cs typeface="Times New Roman"/>
                        </a:rPr>
                        <a:t>6.2 Zyrat</a:t>
                      </a:r>
                      <a:endParaRPr lang="en-US" sz="16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1600" kern="1200" dirty="0" smtClean="0">
                          <a:solidFill>
                            <a:schemeClr val="dk1"/>
                          </a:solidFill>
                          <a:latin typeface="Garamond" pitchFamily="18" charset="0"/>
                          <a:ea typeface="+mn-ea"/>
                          <a:cs typeface="+mn-cs"/>
                        </a:rPr>
                        <a:t>rreth 10 metra katror, për çdo ekspert që punon </a:t>
                      </a:r>
                      <a:endParaRPr lang="en-US" sz="160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2"/>
                  </a:ext>
                </a:extLst>
              </a:tr>
              <a:tr h="510347">
                <a:tc>
                  <a:txBody>
                    <a:bodyPr/>
                    <a:lstStyle/>
                    <a:p>
                      <a:pPr marL="0" marR="0">
                        <a:lnSpc>
                          <a:spcPct val="115000"/>
                        </a:lnSpc>
                        <a:spcBef>
                          <a:spcPts val="1200"/>
                        </a:spcBef>
                        <a:spcAft>
                          <a:spcPts val="0"/>
                        </a:spcAft>
                      </a:pPr>
                      <a:r>
                        <a:rPr lang="sq-AL" sz="1600" b="1">
                          <a:latin typeface="Garamond"/>
                          <a:ea typeface="Calibri"/>
                          <a:cs typeface="Times New Roman"/>
                        </a:rPr>
                        <a:t>6.3 Mjetet te cilat duhet te sigurohen nga Konsulenti </a:t>
                      </a:r>
                      <a:endParaRPr lang="en-US" sz="16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1600" b="1" kern="1200" dirty="0" smtClean="0">
                          <a:solidFill>
                            <a:schemeClr val="dk1"/>
                          </a:solidFill>
                          <a:latin typeface="Garamond" pitchFamily="18" charset="0"/>
                          <a:ea typeface="+mn-ea"/>
                          <a:cs typeface="+mn-cs"/>
                        </a:rPr>
                        <a:t>ekspertët janë të mbështetur në mënyrë adekuate dhe të pajisur</a:t>
                      </a:r>
                      <a:endParaRPr lang="en-US" sz="160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3"/>
                  </a:ext>
                </a:extLst>
              </a:tr>
              <a:tr h="393647">
                <a:tc>
                  <a:txBody>
                    <a:bodyPr/>
                    <a:lstStyle/>
                    <a:p>
                      <a:pPr marL="0" marR="0">
                        <a:lnSpc>
                          <a:spcPct val="115000"/>
                        </a:lnSpc>
                        <a:spcBef>
                          <a:spcPts val="1200"/>
                        </a:spcBef>
                        <a:spcAft>
                          <a:spcPts val="0"/>
                        </a:spcAft>
                      </a:pPr>
                      <a:r>
                        <a:rPr lang="sq-AL" sz="1600" b="1" dirty="0">
                          <a:latin typeface="Garamond"/>
                          <a:ea typeface="Calibri"/>
                          <a:cs typeface="Times New Roman"/>
                        </a:rPr>
                        <a:t>6.4 Pajisjet</a:t>
                      </a:r>
                      <a:endParaRPr lang="en-US" sz="16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1600" b="1" kern="1200" dirty="0" smtClean="0">
                          <a:solidFill>
                            <a:schemeClr val="dk1"/>
                          </a:solidFill>
                          <a:latin typeface="Garamond" pitchFamily="18" charset="0"/>
                          <a:ea typeface="+mn-ea"/>
                          <a:cs typeface="+mn-cs"/>
                        </a:rPr>
                        <a:t>Nuk duhet te blihen pajisje në emër të Autoritetit Kontraktues</a:t>
                      </a:r>
                      <a:r>
                        <a:rPr lang="sq-AL" sz="1600" kern="1200" dirty="0" smtClean="0">
                          <a:solidFill>
                            <a:schemeClr val="dk1"/>
                          </a:solidFill>
                          <a:latin typeface="Garamond" pitchFamily="18" charset="0"/>
                          <a:ea typeface="+mn-ea"/>
                          <a:cs typeface="+mn-cs"/>
                        </a:rPr>
                        <a:t> </a:t>
                      </a:r>
                      <a:endParaRPr lang="en-US" sz="160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4"/>
                  </a:ext>
                </a:extLst>
              </a:tr>
              <a:tr h="562453">
                <a:tc>
                  <a:txBody>
                    <a:bodyPr/>
                    <a:lstStyle/>
                    <a:p>
                      <a:pPr marL="0" marR="0">
                        <a:lnSpc>
                          <a:spcPct val="115000"/>
                        </a:lnSpc>
                        <a:spcBef>
                          <a:spcPts val="1200"/>
                        </a:spcBef>
                        <a:spcAft>
                          <a:spcPts val="0"/>
                        </a:spcAft>
                      </a:pPr>
                      <a:r>
                        <a:rPr lang="sq-AL" sz="1600" b="1" dirty="0">
                          <a:latin typeface="Garamond"/>
                          <a:ea typeface="Calibri"/>
                          <a:cs typeface="Times New Roman"/>
                        </a:rPr>
                        <a:t>6.5 Shpenzimet e rastit</a:t>
                      </a:r>
                      <a:endParaRPr lang="en-US" sz="16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1600" kern="1200" dirty="0" smtClean="0">
                          <a:solidFill>
                            <a:schemeClr val="dk1"/>
                          </a:solidFill>
                          <a:latin typeface="Garamond" pitchFamily="18" charset="0"/>
                          <a:ea typeface="+mn-ea"/>
                          <a:cs typeface="+mn-cs"/>
                        </a:rPr>
                        <a:t>mbulon shpenzimet ndihmëse dhe të jashtëzakonshme të </a:t>
                      </a:r>
                      <a:r>
                        <a:rPr lang="sq-AL" sz="1600" kern="1200" dirty="0" err="1" smtClean="0">
                          <a:solidFill>
                            <a:schemeClr val="dk1"/>
                          </a:solidFill>
                          <a:latin typeface="Garamond" pitchFamily="18" charset="0"/>
                          <a:ea typeface="+mn-ea"/>
                          <a:cs typeface="+mn-cs"/>
                        </a:rPr>
                        <a:t>pranueshëme</a:t>
                      </a:r>
                      <a:r>
                        <a:rPr lang="sq-AL" sz="1600" kern="1200" dirty="0" smtClean="0">
                          <a:solidFill>
                            <a:schemeClr val="dk1"/>
                          </a:solidFill>
                          <a:latin typeface="Garamond" pitchFamily="18" charset="0"/>
                          <a:ea typeface="+mn-ea"/>
                          <a:cs typeface="+mn-cs"/>
                        </a:rPr>
                        <a:t> qe rrjedhin nga kjo kontrate</a:t>
                      </a:r>
                      <a:endParaRPr lang="en-US" sz="160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a:xfrm>
            <a:off x="1828800" y="6536138"/>
            <a:ext cx="4191000" cy="321862"/>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902036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76199" y="1295400"/>
            <a:ext cx="8915401"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152399" y="1066800"/>
            <a:ext cx="8458201" cy="5181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534400" cy="4724400"/>
          </a:xfrm>
        </p:spPr>
        <p:txBody>
          <a:bodyPr/>
          <a:lstStyle/>
          <a:p>
            <a:endParaRPr lang="en-US" sz="2000" dirty="0" smtClean="0">
              <a:solidFill>
                <a:schemeClr val="tx1"/>
              </a:solidFill>
              <a:latin typeface="Cambria" panose="02040503050406030204" pitchFamily="18" charset="0"/>
              <a:ea typeface="Cambria" panose="02040503050406030204" pitchFamily="18" charset="0"/>
            </a:endParaRPr>
          </a:p>
          <a:p>
            <a:pPr>
              <a:buNone/>
            </a:pPr>
            <a:r>
              <a:rPr lang="en-US" sz="2000" dirty="0" smtClean="0">
                <a:solidFill>
                  <a:schemeClr val="tx1"/>
                </a:solidFill>
                <a:latin typeface="Cambria" panose="02040503050406030204" pitchFamily="18" charset="0"/>
                <a:ea typeface="Cambria" panose="02040503050406030204" pitchFamily="18" charset="0"/>
              </a:rPr>
              <a:t> </a:t>
            </a:r>
            <a:endParaRPr lang="en-US" sz="2000" dirty="0">
              <a:solidFill>
                <a:schemeClr val="tx1"/>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76199" y="1"/>
            <a:ext cx="9067801" cy="838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Si te hartohen Termat e Referencës</a:t>
            </a:r>
            <a:r>
              <a:rPr lang="en-US" sz="2400" b="1" i="1" dirty="0" smtClean="0">
                <a:solidFill>
                  <a:schemeClr val="bg2">
                    <a:lumMod val="75000"/>
                  </a:schemeClr>
                </a:solidFill>
              </a:rPr>
              <a:t>??? (8)</a:t>
            </a:r>
            <a:endParaRPr lang="en-US" sz="2400" b="1" i="1" dirty="0">
              <a:solidFill>
                <a:schemeClr val="bg2">
                  <a:lumMod val="75000"/>
                </a:schemeClr>
              </a:solidFill>
            </a:endParaRPr>
          </a:p>
        </p:txBody>
      </p:sp>
      <p:graphicFrame>
        <p:nvGraphicFramePr>
          <p:cNvPr id="10" name="Table 9"/>
          <p:cNvGraphicFramePr>
            <a:graphicFrameLocks noGrp="1"/>
          </p:cNvGraphicFramePr>
          <p:nvPr>
            <p:extLst/>
          </p:nvPr>
        </p:nvGraphicFramePr>
        <p:xfrm>
          <a:off x="152399" y="1295400"/>
          <a:ext cx="8763001" cy="4495801"/>
        </p:xfrm>
        <a:graphic>
          <a:graphicData uri="http://schemas.openxmlformats.org/drawingml/2006/table">
            <a:tbl>
              <a:tblPr firstRow="1" bandRow="1">
                <a:tableStyleId>{5C22544A-7EE6-4342-B048-85BDC9FD1C3A}</a:tableStyleId>
              </a:tblPr>
              <a:tblGrid>
                <a:gridCol w="3810001">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469660">
                <a:tc>
                  <a:txBody>
                    <a:bodyPr/>
                    <a:lstStyle/>
                    <a:p>
                      <a:pPr marL="0" marR="0">
                        <a:lnSpc>
                          <a:spcPct val="115000"/>
                        </a:lnSpc>
                        <a:spcBef>
                          <a:spcPts val="1200"/>
                        </a:spcBef>
                        <a:spcAft>
                          <a:spcPts val="0"/>
                        </a:spcAft>
                      </a:pPr>
                      <a:r>
                        <a:rPr lang="sq-AL" sz="2400" b="1" dirty="0">
                          <a:solidFill>
                            <a:srgbClr val="FF0000"/>
                          </a:solidFill>
                          <a:latin typeface="Garamond" pitchFamily="18" charset="0"/>
                          <a:ea typeface="Calibri"/>
                          <a:cs typeface="Times New Roman"/>
                        </a:rPr>
                        <a:t>7. REPORTET</a:t>
                      </a:r>
                      <a:endParaRPr lang="en-US" sz="2400" dirty="0">
                        <a:latin typeface="Garamond"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0"/>
                  </a:ext>
                </a:extLst>
              </a:tr>
              <a:tr h="2382332">
                <a:tc>
                  <a:txBody>
                    <a:bodyPr/>
                    <a:lstStyle/>
                    <a:p>
                      <a:pPr marL="0" marR="0">
                        <a:lnSpc>
                          <a:spcPct val="115000"/>
                        </a:lnSpc>
                        <a:spcBef>
                          <a:spcPts val="1200"/>
                        </a:spcBef>
                        <a:spcAft>
                          <a:spcPts val="0"/>
                        </a:spcAft>
                      </a:pPr>
                      <a:r>
                        <a:rPr lang="sq-AL" sz="2400" b="1" dirty="0">
                          <a:latin typeface="Garamond" pitchFamily="18" charset="0"/>
                          <a:ea typeface="Calibri"/>
                          <a:cs typeface="Times New Roman"/>
                        </a:rPr>
                        <a:t>7.1 Kërkesat e Raportimit </a:t>
                      </a:r>
                      <a:endParaRPr lang="en-US" sz="2400" dirty="0">
                        <a:latin typeface="Garamond" pitchFamily="18" charset="0"/>
                        <a:ea typeface="Calibri"/>
                        <a:cs typeface="Times New Roman"/>
                      </a:endParaRPr>
                    </a:p>
                  </a:txBody>
                  <a:tcPr marL="68580" marR="68580" marT="0" marB="0"/>
                </a:tc>
                <a:tc>
                  <a:txBody>
                    <a:bodyPr/>
                    <a:lstStyle/>
                    <a:p>
                      <a:r>
                        <a:rPr lang="sq-AL" sz="2000" b="1" kern="1200" dirty="0" smtClean="0">
                          <a:solidFill>
                            <a:schemeClr val="dk1"/>
                          </a:solidFill>
                          <a:latin typeface="Garamond" pitchFamily="18" charset="0"/>
                          <a:ea typeface="+mn-ea"/>
                          <a:cs typeface="+mn-cs"/>
                        </a:rPr>
                        <a:t>përveç dokumenteve, raporteve dhe rezultateve të cilat mund të specifikohen nën detyrat dhe përgjegjësitë e secilit ekspert kyç Konsulenti duhet të sigurojë raportet e mëposhtme: </a:t>
                      </a:r>
                      <a:endParaRPr lang="en-US" sz="2000" kern="1200" dirty="0" smtClean="0">
                        <a:solidFill>
                          <a:schemeClr val="dk1"/>
                        </a:solidFill>
                        <a:latin typeface="Garamond" pitchFamily="18" charset="0"/>
                        <a:ea typeface="+mn-ea"/>
                        <a:cs typeface="+mn-cs"/>
                      </a:endParaRPr>
                    </a:p>
                    <a:p>
                      <a:r>
                        <a:rPr lang="sq-AL" sz="2000" b="1" kern="1200" dirty="0" smtClean="0">
                          <a:solidFill>
                            <a:schemeClr val="dk1"/>
                          </a:solidFill>
                          <a:latin typeface="Garamond" pitchFamily="18" charset="0"/>
                          <a:ea typeface="+mn-ea"/>
                          <a:cs typeface="+mn-cs"/>
                        </a:rPr>
                        <a:t>Raportet Mujore, tremujore, te përkohshme, final ...</a:t>
                      </a:r>
                      <a:endParaRPr lang="en-US" sz="2000" kern="1200" dirty="0">
                        <a:solidFill>
                          <a:schemeClr val="dk1"/>
                        </a:solidFill>
                        <a:latin typeface="Garamond" pitchFamily="18" charset="0"/>
                        <a:ea typeface="+mn-ea"/>
                        <a:cs typeface="+mn-cs"/>
                      </a:endParaRPr>
                    </a:p>
                  </a:txBody>
                  <a:tcPr marL="68580" marR="68580" marT="0" marB="0"/>
                </a:tc>
                <a:extLst>
                  <a:ext uri="{0D108BD9-81ED-4DB2-BD59-A6C34878D82A}">
                    <a16:rowId xmlns:a16="http://schemas.microsoft.com/office/drawing/2014/main" val="10001"/>
                  </a:ext>
                </a:extLst>
              </a:tr>
              <a:tr h="1174149">
                <a:tc>
                  <a:txBody>
                    <a:bodyPr/>
                    <a:lstStyle/>
                    <a:p>
                      <a:pPr marL="0" marR="0">
                        <a:lnSpc>
                          <a:spcPct val="115000"/>
                        </a:lnSpc>
                        <a:spcBef>
                          <a:spcPts val="1200"/>
                        </a:spcBef>
                        <a:spcAft>
                          <a:spcPts val="0"/>
                        </a:spcAft>
                      </a:pPr>
                      <a:r>
                        <a:rPr lang="sq-AL" sz="2400" b="1" noProof="0" dirty="0" smtClean="0">
                          <a:latin typeface="Garamond" pitchFamily="18" charset="0"/>
                          <a:ea typeface="Calibri"/>
                          <a:cs typeface="Times New Roman"/>
                        </a:rPr>
                        <a:t>7.2 </a:t>
                      </a:r>
                      <a:r>
                        <a:rPr lang="sq-AL" sz="2400" b="1" noProof="0" dirty="0" err="1" smtClean="0">
                          <a:latin typeface="Garamond" pitchFamily="18" charset="0"/>
                          <a:ea typeface="Calibri"/>
                          <a:cs typeface="Times New Roman"/>
                        </a:rPr>
                        <a:t>Dorezimi</a:t>
                      </a:r>
                      <a:r>
                        <a:rPr lang="sq-AL" sz="2400" b="1" noProof="0" dirty="0" smtClean="0">
                          <a:latin typeface="Garamond" pitchFamily="18" charset="0"/>
                          <a:ea typeface="Calibri"/>
                          <a:cs typeface="Times New Roman"/>
                        </a:rPr>
                        <a:t> &amp; aprovimi i raporteve </a:t>
                      </a:r>
                      <a:endParaRPr lang="sq-AL" sz="2400" noProof="0" dirty="0">
                        <a:latin typeface="Garamond"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sq-AL" sz="2000" b="1" kern="1200" noProof="0" dirty="0" smtClean="0">
                          <a:solidFill>
                            <a:schemeClr val="dk1"/>
                          </a:solidFill>
                          <a:latin typeface="Garamond" pitchFamily="18" charset="0"/>
                          <a:ea typeface="+mn-ea"/>
                          <a:cs typeface="+mn-cs"/>
                        </a:rPr>
                        <a:t>Numri i kopjeve te raporteve, kujt duhet ti dorëzohen, kush i aprovon, gjuha e raporteve</a:t>
                      </a:r>
                      <a:endParaRPr lang="sq-AL" sz="2000" b="1" kern="1200" noProof="0" dirty="0">
                        <a:solidFill>
                          <a:schemeClr val="dk1"/>
                        </a:solidFill>
                        <a:latin typeface="Garamond" pitchFamily="18" charset="0"/>
                        <a:ea typeface="+mn-ea"/>
                        <a:cs typeface="+mn-cs"/>
                      </a:endParaRPr>
                    </a:p>
                  </a:txBody>
                  <a:tcPr marL="68580" marR="68580" marT="0" marB="0"/>
                </a:tc>
                <a:extLst>
                  <a:ext uri="{0D108BD9-81ED-4DB2-BD59-A6C34878D82A}">
                    <a16:rowId xmlns:a16="http://schemas.microsoft.com/office/drawing/2014/main" val="10002"/>
                  </a:ext>
                </a:extLst>
              </a:tr>
              <a:tr h="469660">
                <a:tc>
                  <a:txBody>
                    <a:bodyPr/>
                    <a:lstStyle/>
                    <a:p>
                      <a:pPr marL="0" marR="0">
                        <a:lnSpc>
                          <a:spcPct val="115000"/>
                        </a:lnSpc>
                        <a:spcBef>
                          <a:spcPts val="1200"/>
                        </a:spcBef>
                        <a:spcAft>
                          <a:spcPts val="0"/>
                        </a:spcAft>
                      </a:pPr>
                      <a:r>
                        <a:rPr lang="sq-AL" sz="2400" b="1" noProof="0" dirty="0" smtClean="0">
                          <a:solidFill>
                            <a:srgbClr val="FF0000"/>
                          </a:solidFill>
                          <a:latin typeface="Garamond" pitchFamily="18" charset="0"/>
                          <a:ea typeface="Calibri"/>
                          <a:cs typeface="Times New Roman"/>
                        </a:rPr>
                        <a:t>8. Monitorimi</a:t>
                      </a:r>
                      <a:r>
                        <a:rPr lang="sq-AL" sz="2400" b="1" baseline="0" noProof="0" dirty="0" smtClean="0">
                          <a:solidFill>
                            <a:srgbClr val="FF0000"/>
                          </a:solidFill>
                          <a:latin typeface="Garamond" pitchFamily="18" charset="0"/>
                          <a:ea typeface="Calibri"/>
                          <a:cs typeface="Times New Roman"/>
                        </a:rPr>
                        <a:t> dhe vlerësimi</a:t>
                      </a:r>
                      <a:endParaRPr lang="sq-AL" sz="2400" noProof="0" dirty="0">
                        <a:latin typeface="Garamond"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b="1" kern="1200" dirty="0" err="1" smtClean="0">
                          <a:solidFill>
                            <a:schemeClr val="dk1"/>
                          </a:solidFill>
                          <a:latin typeface="Garamond" pitchFamily="18" charset="0"/>
                          <a:ea typeface="+mn-ea"/>
                          <a:cs typeface="+mn-cs"/>
                        </a:rPr>
                        <a:t>Definimi</a:t>
                      </a:r>
                      <a:r>
                        <a:rPr lang="sq-AL" sz="2400" b="1" kern="1200" dirty="0" smtClean="0">
                          <a:solidFill>
                            <a:schemeClr val="dk1"/>
                          </a:solidFill>
                          <a:latin typeface="Garamond" pitchFamily="18" charset="0"/>
                          <a:ea typeface="+mn-ea"/>
                          <a:cs typeface="+mn-cs"/>
                        </a:rPr>
                        <a:t> i indikatorëve</a:t>
                      </a:r>
                      <a:endParaRPr lang="en-US" sz="240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7785751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0" name="Content Placeholder 9"/>
          <p:cNvGraphicFramePr>
            <a:graphicFrameLocks noGrp="1"/>
          </p:cNvGraphicFramePr>
          <p:nvPr>
            <p:ph idx="1"/>
            <p:extLst/>
          </p:nvPr>
        </p:nvGraphicFramePr>
        <p:xfrm>
          <a:off x="0" y="664465"/>
          <a:ext cx="9143999" cy="5410199"/>
        </p:xfrm>
        <a:graphic>
          <a:graphicData uri="http://schemas.openxmlformats.org/drawingml/2006/table">
            <a:tbl>
              <a:tblPr firstRow="1" bandRow="1">
                <a:tableStyleId>{5C22544A-7EE6-4342-B048-85BDC9FD1C3A}</a:tableStyleId>
              </a:tblPr>
              <a:tblGrid>
                <a:gridCol w="2735386">
                  <a:extLst>
                    <a:ext uri="{9D8B030D-6E8A-4147-A177-3AD203B41FA5}">
                      <a16:colId xmlns:a16="http://schemas.microsoft.com/office/drawing/2014/main" val="20000"/>
                    </a:ext>
                  </a:extLst>
                </a:gridCol>
                <a:gridCol w="1484923">
                  <a:extLst>
                    <a:ext uri="{9D8B030D-6E8A-4147-A177-3AD203B41FA5}">
                      <a16:colId xmlns:a16="http://schemas.microsoft.com/office/drawing/2014/main" val="20001"/>
                    </a:ext>
                  </a:extLst>
                </a:gridCol>
                <a:gridCol w="4923690">
                  <a:extLst>
                    <a:ext uri="{9D8B030D-6E8A-4147-A177-3AD203B41FA5}">
                      <a16:colId xmlns:a16="http://schemas.microsoft.com/office/drawing/2014/main" val="20002"/>
                    </a:ext>
                  </a:extLst>
                </a:gridCol>
              </a:tblGrid>
              <a:tr h="307626">
                <a:tc>
                  <a:txBody>
                    <a:bodyPr/>
                    <a:lstStyle/>
                    <a:p>
                      <a:pPr marL="0" marR="71755">
                        <a:lnSpc>
                          <a:spcPct val="115000"/>
                        </a:lnSpc>
                        <a:spcBef>
                          <a:spcPts val="1200"/>
                        </a:spcBef>
                        <a:spcAft>
                          <a:spcPts val="0"/>
                        </a:spcAft>
                      </a:pPr>
                      <a:r>
                        <a:rPr lang="sq-AL" sz="1600" b="1" dirty="0">
                          <a:solidFill>
                            <a:srgbClr val="000000"/>
                          </a:solidFill>
                          <a:latin typeface="Garamond" pitchFamily="18" charset="0"/>
                          <a:ea typeface="Times New Roman"/>
                          <a:cs typeface="Arial"/>
                        </a:rPr>
                        <a:t>Kriteret </a:t>
                      </a:r>
                      <a:endParaRPr lang="en-US" sz="1600" dirty="0">
                        <a:latin typeface="Garamond" pitchFamily="18" charset="0"/>
                        <a:ea typeface="Calibri"/>
                        <a:cs typeface="Times New Roman"/>
                      </a:endParaRPr>
                    </a:p>
                  </a:txBody>
                  <a:tcPr marL="68580" marR="68580" marT="0" marB="0"/>
                </a:tc>
                <a:tc>
                  <a:txBody>
                    <a:bodyPr/>
                    <a:lstStyle/>
                    <a:p>
                      <a:pPr marL="0" marR="71755">
                        <a:lnSpc>
                          <a:spcPct val="115000"/>
                        </a:lnSpc>
                        <a:spcBef>
                          <a:spcPts val="1200"/>
                        </a:spcBef>
                        <a:spcAft>
                          <a:spcPts val="0"/>
                        </a:spcAft>
                      </a:pPr>
                      <a:r>
                        <a:rPr lang="sq-AL" sz="1600" b="1" dirty="0">
                          <a:solidFill>
                            <a:srgbClr val="000000"/>
                          </a:solidFill>
                          <a:latin typeface="Garamond" pitchFamily="18" charset="0"/>
                          <a:ea typeface="Times New Roman"/>
                          <a:cs typeface="Arial"/>
                        </a:rPr>
                        <a:t>Pesha </a:t>
                      </a:r>
                      <a:endParaRPr lang="en-US" sz="1600" dirty="0">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endParaRPr lang="en-US" sz="1600" b="1" dirty="0">
                        <a:solidFill>
                          <a:srgbClr val="FF0000"/>
                        </a:solidFill>
                        <a:latin typeface="Garamond" pitchFamily="18" charset="0"/>
                        <a:ea typeface="Calibri"/>
                        <a:cs typeface="Times New Roman"/>
                      </a:endParaRPr>
                    </a:p>
                  </a:txBody>
                  <a:tcPr marL="68580" marR="68580" marT="0" marB="0"/>
                </a:tc>
                <a:extLst>
                  <a:ext uri="{0D108BD9-81ED-4DB2-BD59-A6C34878D82A}">
                    <a16:rowId xmlns:a16="http://schemas.microsoft.com/office/drawing/2014/main" val="10000"/>
                  </a:ext>
                </a:extLst>
              </a:tr>
              <a:tr h="615251">
                <a:tc>
                  <a:txBody>
                    <a:bodyPr/>
                    <a:lstStyle/>
                    <a:p>
                      <a:pPr marL="0" marR="71755">
                        <a:lnSpc>
                          <a:spcPct val="115000"/>
                        </a:lnSpc>
                        <a:spcBef>
                          <a:spcPts val="1200"/>
                        </a:spcBef>
                        <a:spcAft>
                          <a:spcPts val="0"/>
                        </a:spcAft>
                      </a:pPr>
                      <a:r>
                        <a:rPr lang="sq-AL" sz="1600" b="1">
                          <a:solidFill>
                            <a:srgbClr val="000000"/>
                          </a:solidFill>
                          <a:latin typeface="Garamond" pitchFamily="18" charset="0"/>
                          <a:ea typeface="Times New Roman"/>
                          <a:cs typeface="Arial"/>
                        </a:rPr>
                        <a:t>Përvojë specifike</a:t>
                      </a:r>
                      <a:endParaRPr lang="en-US" sz="1600">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r>
                        <a:rPr lang="sq-AL" sz="1600" b="1" dirty="0">
                          <a:solidFill>
                            <a:srgbClr val="000000"/>
                          </a:solidFill>
                          <a:latin typeface="Garamond" pitchFamily="18" charset="0"/>
                          <a:ea typeface="Times New Roman"/>
                          <a:cs typeface="Arial"/>
                        </a:rPr>
                        <a:t>0-10</a:t>
                      </a:r>
                      <a:endParaRPr lang="en-US" sz="1600" dirty="0">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r>
                        <a:rPr lang="sq-AL" sz="1600" b="1" kern="1200" dirty="0" smtClean="0">
                          <a:solidFill>
                            <a:schemeClr val="dk1"/>
                          </a:solidFill>
                          <a:latin typeface="Garamond" pitchFamily="18" charset="0"/>
                          <a:ea typeface="+mn-ea"/>
                          <a:cs typeface="+mn-cs"/>
                        </a:rPr>
                        <a:t>Një maksimum prej 10 pikave </a:t>
                      </a:r>
                      <a:r>
                        <a:rPr lang="sq-AL" sz="1600" kern="1200" dirty="0" smtClean="0">
                          <a:solidFill>
                            <a:schemeClr val="dk1"/>
                          </a:solidFill>
                          <a:latin typeface="Garamond" pitchFamily="18" charset="0"/>
                          <a:ea typeface="+mn-ea"/>
                          <a:cs typeface="+mn-cs"/>
                        </a:rPr>
                        <a:t>pasi qe A</a:t>
                      </a:r>
                      <a:r>
                        <a:rPr lang="en-US" sz="1600" kern="1200" dirty="0" smtClean="0">
                          <a:solidFill>
                            <a:schemeClr val="dk1"/>
                          </a:solidFill>
                          <a:latin typeface="Garamond" pitchFamily="18" charset="0"/>
                          <a:ea typeface="+mn-ea"/>
                          <a:cs typeface="+mn-cs"/>
                        </a:rPr>
                        <a:t>K</a:t>
                      </a:r>
                      <a:r>
                        <a:rPr lang="en-US" sz="1600" kern="1200" baseline="0" dirty="0" smtClean="0">
                          <a:solidFill>
                            <a:schemeClr val="dk1"/>
                          </a:solidFill>
                          <a:latin typeface="Garamond" pitchFamily="18" charset="0"/>
                          <a:ea typeface="+mn-ea"/>
                          <a:cs typeface="+mn-cs"/>
                        </a:rPr>
                        <a:t> </a:t>
                      </a:r>
                      <a:r>
                        <a:rPr lang="en-US" sz="1600" kern="1200" baseline="0" dirty="0" err="1" smtClean="0">
                          <a:solidFill>
                            <a:schemeClr val="dk1"/>
                          </a:solidFill>
                          <a:latin typeface="Garamond" pitchFamily="18" charset="0"/>
                          <a:ea typeface="+mn-ea"/>
                          <a:cs typeface="+mn-cs"/>
                        </a:rPr>
                        <a:t>i</a:t>
                      </a:r>
                      <a:r>
                        <a:rPr lang="en-US" sz="1600" kern="1200" baseline="0" dirty="0" smtClean="0">
                          <a:solidFill>
                            <a:schemeClr val="dk1"/>
                          </a:solidFill>
                          <a:latin typeface="Garamond" pitchFamily="18" charset="0"/>
                          <a:ea typeface="+mn-ea"/>
                          <a:cs typeface="+mn-cs"/>
                        </a:rPr>
                        <a:t> </a:t>
                      </a:r>
                      <a:r>
                        <a:rPr lang="en-US" sz="1600" kern="1200" dirty="0" smtClean="0">
                          <a:solidFill>
                            <a:schemeClr val="dk1"/>
                          </a:solidFill>
                          <a:latin typeface="Garamond" pitchFamily="18" charset="0"/>
                          <a:ea typeface="+mn-ea"/>
                          <a:cs typeface="+mn-cs"/>
                        </a:rPr>
                        <a:t>ka </a:t>
                      </a:r>
                      <a:r>
                        <a:rPr lang="sq-AL" sz="1600" kern="1200" dirty="0" smtClean="0">
                          <a:solidFill>
                            <a:schemeClr val="dk1"/>
                          </a:solidFill>
                          <a:latin typeface="Garamond" pitchFamily="18" charset="0"/>
                          <a:ea typeface="+mn-ea"/>
                          <a:cs typeface="+mn-cs"/>
                        </a:rPr>
                        <a:t>I përzgjedhur ata në bazë të aftësive të </a:t>
                      </a:r>
                      <a:r>
                        <a:rPr lang="sq-AL" sz="1600" kern="1200" dirty="0" err="1" smtClean="0">
                          <a:solidFill>
                            <a:schemeClr val="dk1"/>
                          </a:solidFill>
                          <a:latin typeface="Garamond" pitchFamily="18" charset="0"/>
                          <a:ea typeface="+mn-ea"/>
                          <a:cs typeface="+mn-cs"/>
                        </a:rPr>
                        <a:t>tyr</a:t>
                      </a:r>
                      <a:r>
                        <a:rPr lang="en-US" sz="1600" kern="1200" dirty="0" smtClean="0">
                          <a:solidFill>
                            <a:schemeClr val="dk1"/>
                          </a:solidFill>
                          <a:latin typeface="Garamond" pitchFamily="18" charset="0"/>
                          <a:ea typeface="+mn-ea"/>
                          <a:cs typeface="+mn-cs"/>
                        </a:rPr>
                        <a:t>e</a:t>
                      </a:r>
                      <a:endParaRPr lang="en-US" sz="1600" b="1" kern="1200" dirty="0" smtClean="0">
                        <a:solidFill>
                          <a:schemeClr val="dk1"/>
                        </a:solidFill>
                        <a:latin typeface="Garamond" pitchFamily="18" charset="0"/>
                        <a:ea typeface="+mn-ea"/>
                        <a:cs typeface="+mn-cs"/>
                      </a:endParaRPr>
                    </a:p>
                  </a:txBody>
                  <a:tcPr marL="68580" marR="68580" marT="0" marB="0"/>
                </a:tc>
                <a:extLst>
                  <a:ext uri="{0D108BD9-81ED-4DB2-BD59-A6C34878D82A}">
                    <a16:rowId xmlns:a16="http://schemas.microsoft.com/office/drawing/2014/main" val="10001"/>
                  </a:ext>
                </a:extLst>
              </a:tr>
              <a:tr h="4487322">
                <a:tc>
                  <a:txBody>
                    <a:bodyPr/>
                    <a:lstStyle/>
                    <a:p>
                      <a:r>
                        <a:rPr lang="sq-AL" sz="1600" b="1" kern="1200" dirty="0" smtClean="0">
                          <a:solidFill>
                            <a:schemeClr val="dk1"/>
                          </a:solidFill>
                          <a:latin typeface="Garamond" pitchFamily="18" charset="0"/>
                          <a:ea typeface="+mn-ea"/>
                          <a:cs typeface="+mn-cs"/>
                        </a:rPr>
                        <a:t>Përshtatje e metodologjisë/planit të punës. Nen</a:t>
                      </a:r>
                      <a:r>
                        <a:rPr lang="en-US" sz="1600" b="1" kern="1200" dirty="0" smtClean="0">
                          <a:solidFill>
                            <a:schemeClr val="dk1"/>
                          </a:solidFill>
                          <a:latin typeface="Garamond" pitchFamily="18" charset="0"/>
                          <a:ea typeface="+mn-ea"/>
                          <a:cs typeface="+mn-cs"/>
                        </a:rPr>
                        <a:t>-</a:t>
                      </a:r>
                      <a:r>
                        <a:rPr lang="sq-AL" sz="1600" b="1" kern="1200" dirty="0" smtClean="0">
                          <a:solidFill>
                            <a:schemeClr val="dk1"/>
                          </a:solidFill>
                          <a:latin typeface="Garamond" pitchFamily="18" charset="0"/>
                          <a:ea typeface="+mn-ea"/>
                          <a:cs typeface="+mn-cs"/>
                        </a:rPr>
                        <a:t>kriteret qe do te përdoret për te vlerësuar ketë komponent janë:</a:t>
                      </a:r>
                      <a:endParaRPr lang="en-US" sz="1600" kern="1200" dirty="0" smtClean="0">
                        <a:solidFill>
                          <a:schemeClr val="dk1"/>
                        </a:solidFill>
                        <a:latin typeface="Garamond" pitchFamily="18" charset="0"/>
                        <a:ea typeface="+mn-ea"/>
                        <a:cs typeface="+mn-cs"/>
                      </a:endParaRPr>
                    </a:p>
                    <a:p>
                      <a:r>
                        <a:rPr lang="sq-AL" sz="1600" b="1" kern="1200" dirty="0" smtClean="0">
                          <a:solidFill>
                            <a:schemeClr val="dk1"/>
                          </a:solidFill>
                          <a:latin typeface="Garamond" pitchFamily="18" charset="0"/>
                          <a:ea typeface="+mn-ea"/>
                          <a:cs typeface="+mn-cs"/>
                        </a:rPr>
                        <a:t> </a:t>
                      </a:r>
                      <a:endParaRPr lang="en-US" sz="1600" kern="1200" dirty="0" smtClean="0">
                        <a:solidFill>
                          <a:schemeClr val="dk1"/>
                        </a:solidFill>
                        <a:latin typeface="Garamond" pitchFamily="18" charset="0"/>
                        <a:ea typeface="+mn-ea"/>
                        <a:cs typeface="+mn-cs"/>
                      </a:endParaRPr>
                    </a:p>
                    <a:p>
                      <a:pPr lvl="0">
                        <a:buFont typeface="Wingdings" pitchFamily="2" charset="2"/>
                        <a:buChar char="ü"/>
                      </a:pPr>
                      <a:r>
                        <a:rPr lang="sq-AL" sz="1600" i="1" kern="1200" dirty="0" smtClean="0">
                          <a:solidFill>
                            <a:schemeClr val="dk1"/>
                          </a:solidFill>
                          <a:latin typeface="Garamond" pitchFamily="18" charset="0"/>
                          <a:ea typeface="+mn-ea"/>
                          <a:cs typeface="+mn-cs"/>
                        </a:rPr>
                        <a:t>Qasja teknike dhe metodologjia</a:t>
                      </a:r>
                      <a:endParaRPr lang="en-US" sz="1600" i="1" kern="1200" dirty="0" smtClean="0">
                        <a:solidFill>
                          <a:schemeClr val="dk1"/>
                        </a:solidFill>
                        <a:latin typeface="Garamond" pitchFamily="18" charset="0"/>
                        <a:ea typeface="+mn-ea"/>
                        <a:cs typeface="+mn-cs"/>
                      </a:endParaRPr>
                    </a:p>
                    <a:p>
                      <a:pPr lvl="0">
                        <a:buFont typeface="Wingdings" pitchFamily="2" charset="2"/>
                        <a:buNone/>
                      </a:pPr>
                      <a:endParaRPr lang="en-US" sz="1600" kern="1200" dirty="0" smtClean="0">
                        <a:solidFill>
                          <a:schemeClr val="dk1"/>
                        </a:solidFill>
                        <a:latin typeface="Garamond" pitchFamily="18" charset="0"/>
                        <a:ea typeface="+mn-ea"/>
                        <a:cs typeface="+mn-cs"/>
                      </a:endParaRPr>
                    </a:p>
                    <a:p>
                      <a:pPr lvl="0">
                        <a:buFont typeface="Wingdings" pitchFamily="2" charset="2"/>
                        <a:buNone/>
                      </a:pPr>
                      <a:endParaRPr lang="en-US" sz="1600" kern="1200" dirty="0" smtClean="0">
                        <a:solidFill>
                          <a:schemeClr val="dk1"/>
                        </a:solidFill>
                        <a:latin typeface="Garamond" pitchFamily="18" charset="0"/>
                        <a:ea typeface="+mn-ea"/>
                        <a:cs typeface="+mn-cs"/>
                      </a:endParaRPr>
                    </a:p>
                    <a:p>
                      <a:pPr lvl="0">
                        <a:buFont typeface="Wingdings" pitchFamily="2" charset="2"/>
                        <a:buNone/>
                      </a:pPr>
                      <a:endParaRPr lang="en-US" sz="1600" kern="1200" dirty="0" smtClean="0">
                        <a:solidFill>
                          <a:schemeClr val="dk1"/>
                        </a:solidFill>
                        <a:latin typeface="Garamond" pitchFamily="18" charset="0"/>
                        <a:ea typeface="+mn-ea"/>
                        <a:cs typeface="+mn-cs"/>
                      </a:endParaRPr>
                    </a:p>
                    <a:p>
                      <a:pPr lvl="0">
                        <a:buFont typeface="Wingdings" pitchFamily="2" charset="2"/>
                        <a:buNone/>
                      </a:pPr>
                      <a:endParaRPr lang="en-US" sz="1600" kern="1200" dirty="0" smtClean="0">
                        <a:solidFill>
                          <a:schemeClr val="dk1"/>
                        </a:solidFill>
                        <a:latin typeface="Garamond" pitchFamily="18" charset="0"/>
                        <a:ea typeface="+mn-ea"/>
                        <a:cs typeface="+mn-cs"/>
                      </a:endParaRPr>
                    </a:p>
                    <a:p>
                      <a:pPr lvl="0">
                        <a:buFont typeface="Wingdings" pitchFamily="2" charset="2"/>
                        <a:buChar char="ü"/>
                      </a:pPr>
                      <a:r>
                        <a:rPr lang="sq-AL" sz="1600" i="1" kern="1200" dirty="0" smtClean="0">
                          <a:solidFill>
                            <a:schemeClr val="dk1"/>
                          </a:solidFill>
                          <a:latin typeface="Garamond" pitchFamily="18" charset="0"/>
                          <a:ea typeface="+mn-ea"/>
                          <a:cs typeface="+mn-cs"/>
                        </a:rPr>
                        <a:t>Plani i Punës</a:t>
                      </a:r>
                      <a:endParaRPr lang="en-US" sz="1600" kern="1200" dirty="0" smtClean="0">
                        <a:solidFill>
                          <a:schemeClr val="dk1"/>
                        </a:solidFill>
                        <a:latin typeface="Garamond" pitchFamily="18" charset="0"/>
                        <a:ea typeface="+mn-ea"/>
                        <a:cs typeface="+mn-cs"/>
                      </a:endParaRPr>
                    </a:p>
                    <a:p>
                      <a:pPr lvl="0">
                        <a:buFont typeface="Wingdings" pitchFamily="2" charset="2"/>
                        <a:buChar char="ü"/>
                      </a:pPr>
                      <a:endParaRPr lang="en-US" sz="1600" i="1" kern="1200" dirty="0" smtClean="0">
                        <a:solidFill>
                          <a:schemeClr val="dk1"/>
                        </a:solidFill>
                        <a:latin typeface="Garamond" pitchFamily="18" charset="0"/>
                        <a:ea typeface="+mn-ea"/>
                        <a:cs typeface="+mn-cs"/>
                      </a:endParaRPr>
                    </a:p>
                    <a:p>
                      <a:pPr lvl="0">
                        <a:buFont typeface="Wingdings" pitchFamily="2" charset="2"/>
                        <a:buChar char="ü"/>
                      </a:pPr>
                      <a:endParaRPr lang="en-US" sz="1600" i="1" kern="1200" dirty="0" smtClean="0">
                        <a:solidFill>
                          <a:schemeClr val="dk1"/>
                        </a:solidFill>
                        <a:latin typeface="Garamond" pitchFamily="18" charset="0"/>
                        <a:ea typeface="+mn-ea"/>
                        <a:cs typeface="+mn-cs"/>
                      </a:endParaRPr>
                    </a:p>
                    <a:p>
                      <a:pPr lvl="0">
                        <a:buFont typeface="Wingdings" pitchFamily="2" charset="2"/>
                        <a:buChar char="ü"/>
                      </a:pPr>
                      <a:r>
                        <a:rPr lang="sq-AL" sz="1600" i="1" kern="1200" dirty="0" smtClean="0">
                          <a:solidFill>
                            <a:schemeClr val="dk1"/>
                          </a:solidFill>
                          <a:latin typeface="Garamond" pitchFamily="18" charset="0"/>
                          <a:ea typeface="+mn-ea"/>
                          <a:cs typeface="+mn-cs"/>
                        </a:rPr>
                        <a:t>Organizimi dhe stafi                                                  </a:t>
                      </a:r>
                      <a:endParaRPr lang="en-US" sz="1600" kern="1200" dirty="0" smtClean="0">
                        <a:solidFill>
                          <a:schemeClr val="dk1"/>
                        </a:solidFill>
                        <a:latin typeface="Garamond" pitchFamily="18" charset="0"/>
                        <a:ea typeface="+mn-ea"/>
                        <a:cs typeface="+mn-cs"/>
                      </a:endParaRPr>
                    </a:p>
                    <a:p>
                      <a:pPr marL="342900" marR="0" lvl="0" indent="-342900">
                        <a:lnSpc>
                          <a:spcPct val="115000"/>
                        </a:lnSpc>
                        <a:spcBef>
                          <a:spcPts val="1200"/>
                        </a:spcBef>
                        <a:spcAft>
                          <a:spcPts val="0"/>
                        </a:spcAft>
                        <a:buFont typeface="Wingdings"/>
                        <a:buNone/>
                        <a:tabLst>
                          <a:tab pos="467995" algn="l"/>
                          <a:tab pos="4583430" algn="r"/>
                        </a:tabLst>
                      </a:pPr>
                      <a:endParaRPr lang="en-US" sz="1600" dirty="0" smtClean="0">
                        <a:latin typeface="Garamond" pitchFamily="18" charset="0"/>
                        <a:ea typeface="Calibri"/>
                        <a:cs typeface="Arial"/>
                      </a:endParaRPr>
                    </a:p>
                  </a:txBody>
                  <a:tcPr marL="68580" marR="68580" marT="0" marB="0"/>
                </a:tc>
                <a:tc>
                  <a:txBody>
                    <a:bodyPr/>
                    <a:lstStyle/>
                    <a:p>
                      <a:pPr marL="0" marR="71755" algn="ctr">
                        <a:lnSpc>
                          <a:spcPct val="115000"/>
                        </a:lnSpc>
                        <a:spcBef>
                          <a:spcPts val="1200"/>
                        </a:spcBef>
                        <a:spcAft>
                          <a:spcPts val="0"/>
                        </a:spcAft>
                      </a:pPr>
                      <a:r>
                        <a:rPr lang="en-US" sz="1600" b="1" dirty="0">
                          <a:latin typeface="Garamond" pitchFamily="18" charset="0"/>
                          <a:ea typeface="Times New Roman"/>
                          <a:cs typeface="Arial"/>
                        </a:rPr>
                        <a:t>20-50</a:t>
                      </a:r>
                      <a:endParaRPr lang="en-US" sz="1600" b="1" dirty="0">
                        <a:latin typeface="Garamond" pitchFamily="18" charset="0"/>
                        <a:ea typeface="Calibri"/>
                        <a:cs typeface="Times New Roman"/>
                      </a:endParaRPr>
                    </a:p>
                  </a:txBody>
                  <a:tcPr marL="68580" marR="68580" marT="0" marB="0"/>
                </a:tc>
                <a:tc>
                  <a:txBody>
                    <a:bodyPr/>
                    <a:lstStyle/>
                    <a:p>
                      <a:pPr marL="0" marR="71755" indent="0" algn="ctr" defTabSz="914400" rtl="0" eaLnBrk="1" fontAlgn="auto" latinLnBrk="0" hangingPunct="1">
                        <a:lnSpc>
                          <a:spcPct val="115000"/>
                        </a:lnSpc>
                        <a:spcBef>
                          <a:spcPts val="1200"/>
                        </a:spcBef>
                        <a:spcAft>
                          <a:spcPts val="0"/>
                        </a:spcAft>
                        <a:buClrTx/>
                        <a:buSzTx/>
                        <a:buFontTx/>
                        <a:buNone/>
                        <a:tabLst/>
                        <a:defRPr/>
                      </a:pPr>
                      <a:endParaRPr lang="en-US" sz="1600" b="1" kern="1200" dirty="0" smtClean="0">
                        <a:solidFill>
                          <a:schemeClr val="dk1"/>
                        </a:solidFill>
                        <a:latin typeface="Garamond" pitchFamily="18" charset="0"/>
                        <a:ea typeface="+mn-ea"/>
                        <a:cs typeface="+mn-cs"/>
                      </a:endParaRPr>
                    </a:p>
                    <a:p>
                      <a:r>
                        <a:rPr lang="sq-AL" sz="1600" kern="1200" dirty="0" smtClean="0">
                          <a:solidFill>
                            <a:schemeClr val="dk1"/>
                          </a:solidFill>
                          <a:latin typeface="Garamond" pitchFamily="18" charset="0"/>
                          <a:ea typeface="+mn-ea"/>
                          <a:cs typeface="+mn-cs"/>
                        </a:rPr>
                        <a:t>është një komponent kyç i propozimit teknik dhe duhet të vlerësohet me kujdes</a:t>
                      </a:r>
                      <a:endParaRPr lang="en-US" sz="1600" kern="1200" dirty="0" smtClean="0">
                        <a:solidFill>
                          <a:schemeClr val="dk1"/>
                        </a:solidFill>
                        <a:latin typeface="Garamond" pitchFamily="18" charset="0"/>
                        <a:ea typeface="+mn-ea"/>
                        <a:cs typeface="+mn-cs"/>
                      </a:endParaRPr>
                    </a:p>
                    <a:p>
                      <a:endParaRPr lang="en-US" sz="1600" kern="1200" dirty="0" smtClean="0">
                        <a:solidFill>
                          <a:schemeClr val="dk1"/>
                        </a:solidFill>
                        <a:latin typeface="Garamond" pitchFamily="18" charset="0"/>
                        <a:ea typeface="+mn-ea"/>
                        <a:cs typeface="+mn-cs"/>
                      </a:endParaRPr>
                    </a:p>
                    <a:p>
                      <a:endParaRPr lang="en-US" sz="1600" kern="1200" dirty="0" smtClean="0">
                        <a:solidFill>
                          <a:schemeClr val="dk1"/>
                        </a:solidFill>
                        <a:latin typeface="Garamond" pitchFamily="18" charset="0"/>
                        <a:ea typeface="+mn-ea"/>
                        <a:cs typeface="+mn-cs"/>
                      </a:endParaRPr>
                    </a:p>
                    <a:p>
                      <a:pPr marL="0" marR="71755" algn="ctr">
                        <a:lnSpc>
                          <a:spcPct val="115000"/>
                        </a:lnSpc>
                        <a:spcBef>
                          <a:spcPts val="1200"/>
                        </a:spcBef>
                        <a:spcAft>
                          <a:spcPts val="0"/>
                        </a:spcAft>
                        <a:buFont typeface="Wingdings" pitchFamily="2" charset="2"/>
                        <a:buChar char="ü"/>
                      </a:pPr>
                      <a:r>
                        <a:rPr lang="sq-AL" sz="1600" kern="1200" dirty="0" smtClean="0">
                          <a:solidFill>
                            <a:schemeClr val="dk1"/>
                          </a:solidFill>
                          <a:latin typeface="Garamond" pitchFamily="18" charset="0"/>
                          <a:ea typeface="+mn-ea"/>
                          <a:cs typeface="+mn-cs"/>
                        </a:rPr>
                        <a:t>konsulentët shpjegojnë se </a:t>
                      </a:r>
                      <a:r>
                        <a:rPr lang="sq-AL" sz="1600" b="1" kern="1200" dirty="0" smtClean="0">
                          <a:solidFill>
                            <a:schemeClr val="dk1"/>
                          </a:solidFill>
                          <a:latin typeface="Garamond" pitchFamily="18" charset="0"/>
                          <a:ea typeface="+mn-ea"/>
                          <a:cs typeface="+mn-cs"/>
                        </a:rPr>
                        <a:t>kane kuptuar objektivat e detyrës</a:t>
                      </a:r>
                      <a:r>
                        <a:rPr lang="sq-AL" sz="1600" kern="1200" dirty="0" smtClean="0">
                          <a:solidFill>
                            <a:schemeClr val="dk1"/>
                          </a:solidFill>
                          <a:latin typeface="Garamond" pitchFamily="18" charset="0"/>
                          <a:ea typeface="+mn-ea"/>
                          <a:cs typeface="+mn-cs"/>
                        </a:rPr>
                        <a:t>, sqarojnë </a:t>
                      </a:r>
                      <a:r>
                        <a:rPr lang="sq-AL" sz="1600" b="1" kern="1200" dirty="0" smtClean="0">
                          <a:solidFill>
                            <a:schemeClr val="dk1"/>
                          </a:solidFill>
                          <a:latin typeface="Garamond" pitchFamily="18" charset="0"/>
                          <a:ea typeface="+mn-ea"/>
                          <a:cs typeface="+mn-cs"/>
                        </a:rPr>
                        <a:t>metodologjitë qe propozojnë për ti miratua</a:t>
                      </a:r>
                      <a:r>
                        <a:rPr lang="sq-AL" sz="1600" kern="1200" dirty="0" smtClean="0">
                          <a:solidFill>
                            <a:schemeClr val="dk1"/>
                          </a:solidFill>
                          <a:latin typeface="Garamond" pitchFamily="18" charset="0"/>
                          <a:ea typeface="+mn-ea"/>
                          <a:cs typeface="+mn-cs"/>
                        </a:rPr>
                        <a:t>r, dhe </a:t>
                      </a:r>
                      <a:r>
                        <a:rPr lang="sq-AL" sz="1600" b="1" kern="1200" dirty="0" smtClean="0">
                          <a:solidFill>
                            <a:schemeClr val="dk1"/>
                          </a:solidFill>
                          <a:latin typeface="Garamond" pitchFamily="18" charset="0"/>
                          <a:ea typeface="+mn-ea"/>
                          <a:cs typeface="+mn-cs"/>
                        </a:rPr>
                        <a:t>adresojnë  ndonjë ndryshim në TOR te propozuar nga konsulentët</a:t>
                      </a:r>
                      <a:endParaRPr lang="en-US" sz="1600" kern="1200" dirty="0" smtClean="0">
                        <a:solidFill>
                          <a:schemeClr val="dk1"/>
                        </a:solidFill>
                        <a:latin typeface="Garamond" pitchFamily="18" charset="0"/>
                        <a:ea typeface="+mn-ea"/>
                        <a:cs typeface="+mn-cs"/>
                      </a:endParaRPr>
                    </a:p>
                    <a:p>
                      <a:pPr marL="0" marR="71755" algn="ctr">
                        <a:lnSpc>
                          <a:spcPct val="115000"/>
                        </a:lnSpc>
                        <a:spcBef>
                          <a:spcPts val="1200"/>
                        </a:spcBef>
                        <a:spcAft>
                          <a:spcPts val="0"/>
                        </a:spcAft>
                        <a:buFont typeface="Wingdings" pitchFamily="2" charset="2"/>
                        <a:buChar char="ü"/>
                      </a:pPr>
                      <a:r>
                        <a:rPr lang="sq-AL" sz="1600" kern="1200" dirty="0" smtClean="0">
                          <a:solidFill>
                            <a:schemeClr val="dk1"/>
                          </a:solidFill>
                          <a:latin typeface="Garamond" pitchFamily="18" charset="0"/>
                          <a:ea typeface="+mn-ea"/>
                          <a:cs typeface="+mn-cs"/>
                        </a:rPr>
                        <a:t>konsulentët </a:t>
                      </a:r>
                      <a:r>
                        <a:rPr lang="sq-AL" sz="1600" b="1" kern="1200" dirty="0" smtClean="0">
                          <a:solidFill>
                            <a:schemeClr val="dk1"/>
                          </a:solidFill>
                          <a:latin typeface="Garamond" pitchFamily="18" charset="0"/>
                          <a:ea typeface="+mn-ea"/>
                          <a:cs typeface="+mn-cs"/>
                        </a:rPr>
                        <a:t>propozojnë aktivitetet kryesore të detyrës </a:t>
                      </a:r>
                      <a:r>
                        <a:rPr lang="sq-AL" sz="1600" kern="1200" dirty="0" smtClean="0">
                          <a:solidFill>
                            <a:schemeClr val="dk1"/>
                          </a:solidFill>
                          <a:latin typeface="Garamond" pitchFamily="18" charset="0"/>
                          <a:ea typeface="+mn-ea"/>
                          <a:cs typeface="+mn-cs"/>
                        </a:rPr>
                        <a:t>- përmbajtjen dhe kohëzgjatjen e tyre </a:t>
                      </a:r>
                      <a:endParaRPr lang="en-US" sz="1600" kern="1200" dirty="0" smtClean="0">
                        <a:solidFill>
                          <a:schemeClr val="dk1"/>
                        </a:solidFill>
                        <a:latin typeface="Garamond" pitchFamily="18" charset="0"/>
                        <a:ea typeface="+mn-ea"/>
                        <a:cs typeface="+mn-cs"/>
                      </a:endParaRPr>
                    </a:p>
                    <a:p>
                      <a:pPr marL="0" marR="71755" algn="ctr">
                        <a:lnSpc>
                          <a:spcPct val="115000"/>
                        </a:lnSpc>
                        <a:spcBef>
                          <a:spcPts val="1200"/>
                        </a:spcBef>
                        <a:spcAft>
                          <a:spcPts val="0"/>
                        </a:spcAft>
                        <a:buFont typeface="Wingdings" pitchFamily="2" charset="2"/>
                        <a:buChar char="ü"/>
                      </a:pPr>
                      <a:r>
                        <a:rPr lang="sq-AL" sz="1600" kern="1200" dirty="0" smtClean="0">
                          <a:solidFill>
                            <a:schemeClr val="dk1"/>
                          </a:solidFill>
                          <a:latin typeface="Garamond" pitchFamily="18" charset="0"/>
                          <a:ea typeface="+mn-ea"/>
                          <a:cs typeface="+mn-cs"/>
                        </a:rPr>
                        <a:t>konsulentët </a:t>
                      </a:r>
                      <a:r>
                        <a:rPr lang="sq-AL" sz="1600" b="1" kern="1200" dirty="0" smtClean="0">
                          <a:solidFill>
                            <a:schemeClr val="dk1"/>
                          </a:solidFill>
                          <a:latin typeface="Garamond" pitchFamily="18" charset="0"/>
                          <a:ea typeface="+mn-ea"/>
                          <a:cs typeface="+mn-cs"/>
                        </a:rPr>
                        <a:t>propozojnë strukturën dhe përbërjen e ekipit të tyre</a:t>
                      </a:r>
                      <a:endParaRPr lang="en-US" sz="1600" b="1"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9" name="Title 1"/>
          <p:cNvSpPr txBox="1">
            <a:spLocks/>
          </p:cNvSpPr>
          <p:nvPr/>
        </p:nvSpPr>
        <p:spPr>
          <a:xfrm>
            <a:off x="609600" y="1"/>
            <a:ext cx="8071644" cy="664464"/>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lgn="ctr"/>
            <a:r>
              <a:rPr lang="sq-AL" sz="2000" b="1" i="1" dirty="0" smtClean="0">
                <a:solidFill>
                  <a:schemeClr val="bg2">
                    <a:lumMod val="75000"/>
                  </a:schemeClr>
                </a:solidFill>
              </a:rPr>
              <a:t>Vlerësimi i propozimeve teknike </a:t>
            </a:r>
            <a:endParaRPr lang="en-US" sz="2000" b="1" dirty="0" smtClean="0">
              <a:solidFill>
                <a:schemeClr val="bg2">
                  <a:lumMod val="75000"/>
                </a:schemeClr>
              </a:solidFill>
            </a:endParaRPr>
          </a:p>
          <a:p>
            <a:pPr lvl="1" algn="ctr"/>
            <a:r>
              <a:rPr lang="en-US" sz="2400" dirty="0" smtClean="0">
                <a:solidFill>
                  <a:schemeClr val="bg2">
                    <a:lumMod val="75000"/>
                  </a:schemeClr>
                </a:solidFill>
              </a:rPr>
              <a:t> </a:t>
            </a:r>
            <a:endParaRPr lang="en-US" sz="2400" dirty="0">
              <a:solidFill>
                <a:schemeClr val="bg2">
                  <a:lumMod val="75000"/>
                </a:schemeClr>
              </a:solidFill>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242657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676799068"/>
              </p:ext>
            </p:extLst>
          </p:nvPr>
        </p:nvGraphicFramePr>
        <p:xfrm>
          <a:off x="1" y="838201"/>
          <a:ext cx="8991600" cy="5668413"/>
        </p:xfrm>
        <a:graphic>
          <a:graphicData uri="http://schemas.openxmlformats.org/drawingml/2006/table">
            <a:tbl>
              <a:tblPr firstRow="1" bandRow="1">
                <a:tableStyleId>{5C22544A-7EE6-4342-B048-85BDC9FD1C3A}</a:tableStyleId>
              </a:tblPr>
              <a:tblGrid>
                <a:gridCol w="2170386">
                  <a:extLst>
                    <a:ext uri="{9D8B030D-6E8A-4147-A177-3AD203B41FA5}">
                      <a16:colId xmlns:a16="http://schemas.microsoft.com/office/drawing/2014/main" val="20000"/>
                    </a:ext>
                  </a:extLst>
                </a:gridCol>
                <a:gridCol w="1441626">
                  <a:extLst>
                    <a:ext uri="{9D8B030D-6E8A-4147-A177-3AD203B41FA5}">
                      <a16:colId xmlns:a16="http://schemas.microsoft.com/office/drawing/2014/main" val="20001"/>
                    </a:ext>
                  </a:extLst>
                </a:gridCol>
                <a:gridCol w="5379588">
                  <a:extLst>
                    <a:ext uri="{9D8B030D-6E8A-4147-A177-3AD203B41FA5}">
                      <a16:colId xmlns:a16="http://schemas.microsoft.com/office/drawing/2014/main" val="20002"/>
                    </a:ext>
                  </a:extLst>
                </a:gridCol>
              </a:tblGrid>
              <a:tr h="234298">
                <a:tc>
                  <a:txBody>
                    <a:bodyPr/>
                    <a:lstStyle/>
                    <a:p>
                      <a:pPr marL="0" marR="71755" algn="ctr">
                        <a:lnSpc>
                          <a:spcPct val="115000"/>
                        </a:lnSpc>
                        <a:spcBef>
                          <a:spcPts val="1200"/>
                        </a:spcBef>
                        <a:spcAft>
                          <a:spcPts val="0"/>
                        </a:spcAft>
                      </a:pPr>
                      <a:r>
                        <a:rPr lang="sq-AL" sz="1400" b="1" noProof="0" dirty="0" err="1" smtClean="0">
                          <a:solidFill>
                            <a:srgbClr val="FF0000"/>
                          </a:solidFill>
                          <a:latin typeface="Garamond" pitchFamily="18" charset="0"/>
                          <a:ea typeface="Times New Roman"/>
                          <a:cs typeface="Arial"/>
                        </a:rPr>
                        <a:t>Criteria</a:t>
                      </a:r>
                      <a:endParaRPr lang="sq-AL" sz="1400" noProof="0" dirty="0">
                        <a:solidFill>
                          <a:srgbClr val="FF0000"/>
                        </a:solidFill>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r>
                        <a:rPr lang="sq-AL" sz="1400" b="1" noProof="0" smtClean="0">
                          <a:solidFill>
                            <a:srgbClr val="FF0000"/>
                          </a:solidFill>
                          <a:latin typeface="Garamond" pitchFamily="18" charset="0"/>
                          <a:ea typeface="Times New Roman"/>
                          <a:cs typeface="Arial"/>
                        </a:rPr>
                        <a:t>weights</a:t>
                      </a:r>
                      <a:endParaRPr lang="sq-AL" sz="1400" noProof="0">
                        <a:solidFill>
                          <a:srgbClr val="FF0000"/>
                        </a:solidFill>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endParaRPr lang="sq-AL" sz="1400" noProof="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0"/>
                  </a:ext>
                </a:extLst>
              </a:tr>
              <a:tr h="4056189">
                <a:tc>
                  <a:txBody>
                    <a:bodyPr/>
                    <a:lstStyle/>
                    <a:p>
                      <a:r>
                        <a:rPr lang="sq-AL" sz="1600" noProof="0" dirty="0" smtClean="0">
                          <a:latin typeface="Garamond" pitchFamily="18" charset="0"/>
                          <a:ea typeface="Calibri"/>
                          <a:cs typeface="Arial"/>
                        </a:rPr>
                        <a:t> </a:t>
                      </a:r>
                      <a:r>
                        <a:rPr lang="sq-AL" sz="1800" b="1" kern="1200" noProof="0" dirty="0" smtClean="0">
                          <a:solidFill>
                            <a:schemeClr val="dk1"/>
                          </a:solidFill>
                          <a:latin typeface="Garamond" pitchFamily="18" charset="0"/>
                          <a:ea typeface="+mn-ea"/>
                          <a:cs typeface="+mn-cs"/>
                        </a:rPr>
                        <a:t>Kualifikimet e stafit kryesor</a:t>
                      </a:r>
                      <a:endParaRPr lang="sq-AL" sz="1800" kern="1200" noProof="0" dirty="0" smtClean="0">
                        <a:solidFill>
                          <a:schemeClr val="dk1"/>
                        </a:solidFill>
                        <a:latin typeface="Garamond" pitchFamily="18" charset="0"/>
                        <a:ea typeface="+mn-ea"/>
                        <a:cs typeface="+mn-cs"/>
                      </a:endParaRPr>
                    </a:p>
                    <a:p>
                      <a:pPr>
                        <a:buFont typeface="Wingdings" pitchFamily="2" charset="2"/>
                        <a:buChar char="ü"/>
                      </a:pPr>
                      <a:endParaRPr lang="sq-AL" sz="1800" kern="1200" noProof="0" dirty="0" smtClean="0">
                        <a:solidFill>
                          <a:schemeClr val="dk1"/>
                        </a:solidFill>
                        <a:latin typeface="Garamond" pitchFamily="18" charset="0"/>
                        <a:ea typeface="+mn-ea"/>
                        <a:cs typeface="+mn-cs"/>
                      </a:endParaRPr>
                    </a:p>
                    <a:p>
                      <a:pPr lvl="0">
                        <a:buFont typeface="Wingdings" pitchFamily="2" charset="2"/>
                        <a:buChar char="ü"/>
                      </a:pPr>
                      <a:r>
                        <a:rPr lang="sq-AL" sz="1800" b="1" i="1" kern="1200" noProof="0" dirty="0" smtClean="0">
                          <a:solidFill>
                            <a:schemeClr val="dk1"/>
                          </a:solidFill>
                          <a:latin typeface="Garamond" pitchFamily="18" charset="0"/>
                          <a:ea typeface="+mn-ea"/>
                          <a:cs typeface="+mn-cs"/>
                        </a:rPr>
                        <a:t>Udhëheqësi i projektit</a:t>
                      </a:r>
                      <a:endParaRPr lang="sq-AL" sz="1800" i="1" kern="1200" noProof="0" dirty="0" smtClean="0">
                        <a:solidFill>
                          <a:schemeClr val="dk1"/>
                        </a:solidFill>
                        <a:latin typeface="Garamond" pitchFamily="18" charset="0"/>
                        <a:ea typeface="+mn-ea"/>
                        <a:cs typeface="+mn-cs"/>
                      </a:endParaRPr>
                    </a:p>
                    <a:p>
                      <a:pPr>
                        <a:buFont typeface="Wingdings" pitchFamily="2" charset="2"/>
                        <a:buChar char="ü"/>
                      </a:pPr>
                      <a:r>
                        <a:rPr lang="sq-AL" sz="1800" b="1" i="1" kern="1200" noProof="0" dirty="0" smtClean="0">
                          <a:solidFill>
                            <a:schemeClr val="dk1"/>
                          </a:solidFill>
                          <a:latin typeface="Garamond" pitchFamily="18" charset="0"/>
                          <a:ea typeface="+mn-ea"/>
                          <a:cs typeface="+mn-cs"/>
                        </a:rPr>
                        <a:t>Eksperti Kyç 2</a:t>
                      </a:r>
                      <a:r>
                        <a:rPr lang="sq-AL" sz="1600" noProof="0" dirty="0" smtClean="0">
                          <a:latin typeface="Garamond" pitchFamily="18" charset="0"/>
                          <a:ea typeface="Calibri"/>
                          <a:cs typeface="Arial"/>
                        </a:rPr>
                        <a:t>                                                         </a:t>
                      </a:r>
                      <a:endParaRPr lang="sq-AL" sz="1600" noProof="0" dirty="0">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r>
                        <a:rPr lang="sq-AL" sz="1600" b="1" noProof="0" dirty="0" smtClean="0">
                          <a:latin typeface="Garamond" pitchFamily="18" charset="0"/>
                          <a:ea typeface="Times New Roman"/>
                          <a:cs typeface="Arial"/>
                        </a:rPr>
                        <a:t>30-60</a:t>
                      </a:r>
                      <a:endParaRPr lang="sq-AL" sz="1600" b="1" noProof="0" dirty="0">
                        <a:latin typeface="Garamond" pitchFamily="18" charset="0"/>
                        <a:ea typeface="Calibri"/>
                        <a:cs typeface="Times New Roman"/>
                      </a:endParaRPr>
                    </a:p>
                  </a:txBody>
                  <a:tcPr marL="68580" marR="68580" marT="0" marB="0"/>
                </a:tc>
                <a:tc>
                  <a:txBody>
                    <a:bodyPr/>
                    <a:lstStyle/>
                    <a:p>
                      <a:pPr algn="ctr"/>
                      <a:r>
                        <a:rPr lang="sq-AL" sz="1800" kern="1200" noProof="0" dirty="0" smtClean="0">
                          <a:solidFill>
                            <a:schemeClr val="dk1"/>
                          </a:solidFill>
                          <a:latin typeface="Garamond" pitchFamily="18" charset="0"/>
                          <a:ea typeface="+mn-ea"/>
                          <a:cs typeface="+mn-cs"/>
                        </a:rPr>
                        <a:t>Stafi kyç i Konsulentit vlerësohet ne baze të kualifikimit dhe përvojës e treguar në CV e tyre.</a:t>
                      </a:r>
                    </a:p>
                    <a:p>
                      <a:pPr marL="0" marR="71755" algn="ctr">
                        <a:lnSpc>
                          <a:spcPct val="115000"/>
                        </a:lnSpc>
                        <a:spcBef>
                          <a:spcPts val="1200"/>
                        </a:spcBef>
                        <a:spcAft>
                          <a:spcPts val="0"/>
                        </a:spcAft>
                        <a:buFont typeface="Wingdings" pitchFamily="2" charset="2"/>
                        <a:buChar char="ü"/>
                      </a:pPr>
                      <a:r>
                        <a:rPr lang="sq-AL" sz="1800" b="1" kern="1200" noProof="0" dirty="0" smtClean="0">
                          <a:solidFill>
                            <a:schemeClr val="dk1"/>
                          </a:solidFill>
                          <a:latin typeface="Garamond" pitchFamily="18" charset="0"/>
                          <a:ea typeface="+mn-ea"/>
                          <a:cs typeface="+mn-cs"/>
                        </a:rPr>
                        <a:t>Kualifikimet e përgjithshme </a:t>
                      </a:r>
                      <a:r>
                        <a:rPr lang="sq-AL" sz="1600" b="1" kern="1200" noProof="0" dirty="0" smtClean="0">
                          <a:solidFill>
                            <a:schemeClr val="dk1"/>
                          </a:solidFill>
                          <a:latin typeface="Garamond" pitchFamily="18" charset="0"/>
                          <a:ea typeface="+mn-ea"/>
                          <a:cs typeface="+mn-cs"/>
                        </a:rPr>
                        <a:t>-</a:t>
                      </a:r>
                      <a:r>
                        <a:rPr lang="sq-AL" sz="1600" b="1" kern="1200" baseline="0" noProof="0" dirty="0" smtClean="0">
                          <a:solidFill>
                            <a:schemeClr val="dk1"/>
                          </a:solidFill>
                          <a:latin typeface="Garamond" pitchFamily="18" charset="0"/>
                          <a:ea typeface="+mn-ea"/>
                          <a:cs typeface="+mn-cs"/>
                        </a:rPr>
                        <a:t> </a:t>
                      </a:r>
                      <a:r>
                        <a:rPr lang="sq-AL" sz="1800" kern="1200" noProof="0" dirty="0" smtClean="0">
                          <a:solidFill>
                            <a:schemeClr val="dk1"/>
                          </a:solidFill>
                          <a:latin typeface="Garamond" pitchFamily="18" charset="0"/>
                          <a:ea typeface="+mn-ea"/>
                          <a:cs typeface="+mn-cs"/>
                        </a:rPr>
                        <a:t>Ky nën-kriter </a:t>
                      </a:r>
                      <a:r>
                        <a:rPr lang="sq-AL" sz="1800" b="1" kern="1200" noProof="0" dirty="0" smtClean="0">
                          <a:solidFill>
                            <a:schemeClr val="dk1"/>
                          </a:solidFill>
                          <a:latin typeface="Garamond" pitchFamily="18" charset="0"/>
                          <a:ea typeface="+mn-ea"/>
                          <a:cs typeface="+mn-cs"/>
                        </a:rPr>
                        <a:t>përfshin përvojën e përgjithshëm të kandidatit </a:t>
                      </a:r>
                      <a:endParaRPr lang="sq-AL" sz="1600" b="1" kern="1200" noProof="0" dirty="0" smtClean="0">
                        <a:solidFill>
                          <a:schemeClr val="dk1"/>
                        </a:solidFill>
                        <a:latin typeface="Garamond" pitchFamily="18" charset="0"/>
                        <a:ea typeface="+mn-ea"/>
                        <a:cs typeface="+mn-cs"/>
                      </a:endParaRPr>
                    </a:p>
                    <a:p>
                      <a:pPr marL="0" marR="71755" indent="0" algn="ctr" defTabSz="914400" rtl="0" eaLnBrk="1" fontAlgn="auto" latinLnBrk="0" hangingPunct="1">
                        <a:lnSpc>
                          <a:spcPct val="115000"/>
                        </a:lnSpc>
                        <a:spcBef>
                          <a:spcPts val="1200"/>
                        </a:spcBef>
                        <a:spcAft>
                          <a:spcPts val="0"/>
                        </a:spcAft>
                        <a:buClrTx/>
                        <a:buSzTx/>
                        <a:buFont typeface="Wingdings" pitchFamily="2" charset="2"/>
                        <a:buChar char="ü"/>
                        <a:tabLst/>
                        <a:defRPr/>
                      </a:pPr>
                      <a:r>
                        <a:rPr lang="sq-AL" sz="1800" b="1" kern="1200" noProof="0" dirty="0" smtClean="0">
                          <a:solidFill>
                            <a:schemeClr val="dk1"/>
                          </a:solidFill>
                          <a:latin typeface="Garamond" pitchFamily="18" charset="0"/>
                          <a:ea typeface="+mn-ea"/>
                          <a:cs typeface="+mn-cs"/>
                        </a:rPr>
                        <a:t>Përshtatshmëria për kryerjen e detyrës </a:t>
                      </a:r>
                      <a:r>
                        <a:rPr lang="sq-AL" sz="1600" b="1" kern="1200" noProof="0" dirty="0" smtClean="0">
                          <a:solidFill>
                            <a:schemeClr val="dk1"/>
                          </a:solidFill>
                          <a:latin typeface="Garamond" pitchFamily="18" charset="0"/>
                          <a:ea typeface="+mn-ea"/>
                          <a:cs typeface="+mn-cs"/>
                        </a:rPr>
                        <a:t>-</a:t>
                      </a:r>
                      <a:r>
                        <a:rPr lang="sq-AL" sz="1600" b="1" kern="1200" baseline="0" noProof="0" dirty="0" smtClean="0">
                          <a:solidFill>
                            <a:schemeClr val="dk1"/>
                          </a:solidFill>
                          <a:latin typeface="Garamond" pitchFamily="18" charset="0"/>
                          <a:ea typeface="+mn-ea"/>
                          <a:cs typeface="+mn-cs"/>
                        </a:rPr>
                        <a:t> </a:t>
                      </a:r>
                      <a:r>
                        <a:rPr lang="sq-AL" sz="1800" kern="1200" noProof="0" dirty="0" smtClean="0">
                          <a:solidFill>
                            <a:schemeClr val="dk1"/>
                          </a:solidFill>
                          <a:latin typeface="Garamond" pitchFamily="18" charset="0"/>
                          <a:ea typeface="+mn-ea"/>
                          <a:cs typeface="+mn-cs"/>
                        </a:rPr>
                        <a:t>Kjo ka të bëjë me </a:t>
                      </a:r>
                      <a:r>
                        <a:rPr lang="sq-AL" sz="1800" b="1" kern="1200" noProof="0" dirty="0" smtClean="0">
                          <a:solidFill>
                            <a:schemeClr val="dk1"/>
                          </a:solidFill>
                          <a:latin typeface="Garamond" pitchFamily="18" charset="0"/>
                          <a:ea typeface="+mn-ea"/>
                          <a:cs typeface="+mn-cs"/>
                        </a:rPr>
                        <a:t>edukimin e kandidatit, trajnimin dhe përvojën në sektorin specifik</a:t>
                      </a:r>
                      <a:r>
                        <a:rPr lang="sq-AL" sz="1800" kern="1200" noProof="0" dirty="0" smtClean="0">
                          <a:solidFill>
                            <a:schemeClr val="dk1"/>
                          </a:solidFill>
                          <a:latin typeface="Garamond" pitchFamily="18" charset="0"/>
                          <a:ea typeface="+mn-ea"/>
                          <a:cs typeface="+mn-cs"/>
                        </a:rPr>
                        <a:t>, qe ndërlidhet drejtpërsëdrejti me detyrën dhe pozitën e propozuar. Ky faktor është kritik dhe duhet t'i jepet </a:t>
                      </a:r>
                      <a:r>
                        <a:rPr lang="sq-AL" sz="1800" b="1" kern="1200" noProof="0" dirty="0" smtClean="0">
                          <a:solidFill>
                            <a:srgbClr val="FF0000"/>
                          </a:solidFill>
                          <a:latin typeface="Garamond" pitchFamily="18" charset="0"/>
                          <a:ea typeface="+mn-ea"/>
                          <a:cs typeface="+mn-cs"/>
                        </a:rPr>
                        <a:t>peshë më të lartë </a:t>
                      </a:r>
                      <a:r>
                        <a:rPr lang="sq-AL" sz="1800" kern="1200" noProof="0" dirty="0" smtClean="0">
                          <a:solidFill>
                            <a:schemeClr val="dk1"/>
                          </a:solidFill>
                          <a:latin typeface="Garamond" pitchFamily="18" charset="0"/>
                          <a:ea typeface="+mn-ea"/>
                          <a:cs typeface="+mn-cs"/>
                        </a:rPr>
                        <a:t>në mesin e tri nën-kritereve</a:t>
                      </a:r>
                      <a:endParaRPr lang="sq-AL" sz="1600" b="1" kern="1200" noProof="0" dirty="0" smtClean="0">
                        <a:solidFill>
                          <a:schemeClr val="dk1"/>
                        </a:solidFill>
                        <a:latin typeface="Garamond" pitchFamily="18" charset="0"/>
                        <a:ea typeface="+mn-ea"/>
                        <a:cs typeface="+mn-cs"/>
                      </a:endParaRPr>
                    </a:p>
                    <a:p>
                      <a:pPr marL="0" marR="71755" algn="ctr">
                        <a:lnSpc>
                          <a:spcPct val="115000"/>
                        </a:lnSpc>
                        <a:spcBef>
                          <a:spcPts val="1200"/>
                        </a:spcBef>
                        <a:spcAft>
                          <a:spcPts val="0"/>
                        </a:spcAft>
                        <a:buFont typeface="Wingdings" pitchFamily="2" charset="2"/>
                        <a:buChar char="ü"/>
                      </a:pPr>
                      <a:r>
                        <a:rPr lang="sq-AL" sz="1800" b="1" kern="1200" noProof="0" dirty="0" smtClean="0">
                          <a:solidFill>
                            <a:schemeClr val="dk1"/>
                          </a:solidFill>
                          <a:latin typeface="Garamond" pitchFamily="18" charset="0"/>
                          <a:ea typeface="+mn-ea"/>
                          <a:cs typeface="+mn-cs"/>
                        </a:rPr>
                        <a:t>Përvoja në Rajon</a:t>
                      </a:r>
                      <a:r>
                        <a:rPr lang="sq-AL" sz="1800" kern="1200" noProof="0" dirty="0" smtClean="0">
                          <a:solidFill>
                            <a:schemeClr val="dk1"/>
                          </a:solidFill>
                          <a:latin typeface="Garamond" pitchFamily="18" charset="0"/>
                          <a:ea typeface="+mn-ea"/>
                          <a:cs typeface="+mn-cs"/>
                        </a:rPr>
                        <a:t> dhe Gjuha </a:t>
                      </a:r>
                      <a:r>
                        <a:rPr lang="sq-AL" sz="1600" kern="1200" noProof="0" dirty="0" smtClean="0">
                          <a:solidFill>
                            <a:schemeClr val="dk1"/>
                          </a:solidFill>
                          <a:latin typeface="Garamond" pitchFamily="18" charset="0"/>
                          <a:ea typeface="+mn-ea"/>
                          <a:cs typeface="+mn-cs"/>
                        </a:rPr>
                        <a:t>- </a:t>
                      </a:r>
                      <a:r>
                        <a:rPr lang="sq-AL" sz="1800" kern="1200" noProof="0" dirty="0" smtClean="0">
                          <a:solidFill>
                            <a:schemeClr val="dk1"/>
                          </a:solidFill>
                          <a:latin typeface="Garamond" pitchFamily="18" charset="0"/>
                          <a:ea typeface="+mn-ea"/>
                          <a:cs typeface="+mn-cs"/>
                        </a:rPr>
                        <a:t>Kjo tregon </a:t>
                      </a:r>
                      <a:r>
                        <a:rPr lang="sq-AL" sz="1800" b="1" kern="1200" noProof="0" dirty="0" smtClean="0">
                          <a:solidFill>
                            <a:schemeClr val="dk1"/>
                          </a:solidFill>
                          <a:latin typeface="Garamond" pitchFamily="18" charset="0"/>
                          <a:ea typeface="+mn-ea"/>
                          <a:cs typeface="+mn-cs"/>
                        </a:rPr>
                        <a:t>njohuritë e kandidatit me kushtet kombëtare ose vendore</a:t>
                      </a:r>
                      <a:endParaRPr lang="sq-AL" sz="1600" b="1" noProof="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1"/>
                  </a:ext>
                </a:extLst>
              </a:tr>
              <a:tr h="911537">
                <a:tc>
                  <a:txBody>
                    <a:bodyPr/>
                    <a:lstStyle/>
                    <a:p>
                      <a:pPr marL="0" marR="71755">
                        <a:lnSpc>
                          <a:spcPct val="115000"/>
                        </a:lnSpc>
                        <a:spcBef>
                          <a:spcPts val="1200"/>
                        </a:spcBef>
                        <a:spcAft>
                          <a:spcPts val="0"/>
                        </a:spcAft>
                      </a:pPr>
                      <a:r>
                        <a:rPr lang="sq-AL" sz="1800" b="1" kern="1200" noProof="0" smtClean="0">
                          <a:solidFill>
                            <a:schemeClr val="dk1"/>
                          </a:solidFill>
                          <a:latin typeface="Garamond" pitchFamily="18" charset="0"/>
                          <a:ea typeface="+mn-ea"/>
                          <a:cs typeface="+mn-cs"/>
                        </a:rPr>
                        <a:t>Transferimi i njohurisë (opsionale)</a:t>
                      </a:r>
                      <a:endParaRPr lang="sq-AL" sz="1600" noProof="0">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r>
                        <a:rPr lang="sq-AL" sz="1600" b="1" noProof="0" smtClean="0">
                          <a:latin typeface="Garamond" pitchFamily="18" charset="0"/>
                          <a:ea typeface="Times New Roman"/>
                          <a:cs typeface="Arial"/>
                        </a:rPr>
                        <a:t>0-10</a:t>
                      </a:r>
                      <a:endParaRPr lang="sq-AL" sz="1600" b="1" noProof="0">
                        <a:latin typeface="Garamond" pitchFamily="18" charset="0"/>
                        <a:ea typeface="Calibri"/>
                        <a:cs typeface="Times New Roman"/>
                      </a:endParaRPr>
                    </a:p>
                  </a:txBody>
                  <a:tcPr marL="68580" marR="68580" marT="0" marB="0"/>
                </a:tc>
                <a:tc>
                  <a:txBody>
                    <a:bodyPr/>
                    <a:lstStyle/>
                    <a:p>
                      <a:r>
                        <a:rPr lang="sq-AL" sz="1800" kern="1200" noProof="0" dirty="0" smtClean="0">
                          <a:solidFill>
                            <a:schemeClr val="dk1"/>
                          </a:solidFill>
                          <a:latin typeface="Garamond" pitchFamily="18" charset="0"/>
                          <a:ea typeface="+mn-ea"/>
                          <a:cs typeface="+mn-cs"/>
                        </a:rPr>
                        <a:t>1) Lidhja e programit të trajnimit; </a:t>
                      </a:r>
                    </a:p>
                    <a:p>
                      <a:r>
                        <a:rPr lang="sq-AL" sz="1800" kern="1200" noProof="0" dirty="0" smtClean="0">
                          <a:solidFill>
                            <a:schemeClr val="dk1"/>
                          </a:solidFill>
                          <a:latin typeface="Garamond" pitchFamily="18" charset="0"/>
                          <a:ea typeface="+mn-ea"/>
                          <a:cs typeface="+mn-cs"/>
                        </a:rPr>
                        <a:t>2) Qasja e Trajnimit dhe metodologjia; dhe </a:t>
                      </a:r>
                    </a:p>
                    <a:p>
                      <a:r>
                        <a:rPr lang="sq-AL" sz="1800" kern="1200" noProof="0" dirty="0" smtClean="0">
                          <a:solidFill>
                            <a:schemeClr val="dk1"/>
                          </a:solidFill>
                          <a:latin typeface="Garamond" pitchFamily="18" charset="0"/>
                          <a:ea typeface="+mn-ea"/>
                          <a:cs typeface="+mn-cs"/>
                        </a:rPr>
                        <a:t>3) Kualifikimet e ekspertëve dhe trajnerëve</a:t>
                      </a:r>
                      <a:endParaRPr lang="sq-AL" sz="1600" noProof="0"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2"/>
                  </a:ext>
                </a:extLst>
              </a:tr>
              <a:tr h="316125">
                <a:tc>
                  <a:txBody>
                    <a:bodyPr/>
                    <a:lstStyle/>
                    <a:p>
                      <a:pPr marL="0" marR="71755">
                        <a:lnSpc>
                          <a:spcPct val="115000"/>
                        </a:lnSpc>
                        <a:spcBef>
                          <a:spcPts val="1200"/>
                        </a:spcBef>
                        <a:spcAft>
                          <a:spcPts val="0"/>
                        </a:spcAft>
                      </a:pPr>
                      <a:r>
                        <a:rPr lang="en-US" sz="1400" b="1" dirty="0" err="1" smtClean="0">
                          <a:latin typeface="Garamond" pitchFamily="18" charset="0"/>
                          <a:ea typeface="Calibri"/>
                          <a:cs typeface="Times New Roman"/>
                        </a:rPr>
                        <a:t>Totali</a:t>
                      </a:r>
                      <a:endParaRPr lang="en-US" sz="1400" b="1" dirty="0">
                        <a:latin typeface="Garamond" pitchFamily="18" charset="0"/>
                        <a:ea typeface="Calibri"/>
                        <a:cs typeface="Times New Roman"/>
                      </a:endParaRPr>
                    </a:p>
                  </a:txBody>
                  <a:tcPr marL="68580" marR="68580" marT="0" marB="0"/>
                </a:tc>
                <a:tc>
                  <a:txBody>
                    <a:bodyPr/>
                    <a:lstStyle/>
                    <a:p>
                      <a:pPr marL="0" marR="71755" algn="ctr">
                        <a:lnSpc>
                          <a:spcPct val="115000"/>
                        </a:lnSpc>
                        <a:spcBef>
                          <a:spcPts val="1200"/>
                        </a:spcBef>
                        <a:spcAft>
                          <a:spcPts val="0"/>
                        </a:spcAft>
                      </a:pPr>
                      <a:r>
                        <a:rPr lang="en-US" sz="1400" b="1" dirty="0" smtClean="0">
                          <a:latin typeface="Garamond" pitchFamily="18" charset="0"/>
                          <a:ea typeface="Calibri"/>
                          <a:cs typeface="Times New Roman"/>
                        </a:rPr>
                        <a:t>100</a:t>
                      </a:r>
                      <a:endParaRPr lang="en-US" sz="1400" b="1" dirty="0">
                        <a:latin typeface="Garamond" pitchFamily="18" charset="0"/>
                        <a:ea typeface="Calibri"/>
                        <a:cs typeface="Times New Roman"/>
                      </a:endParaRPr>
                    </a:p>
                  </a:txBody>
                  <a:tcPr marL="68580" marR="68580" marT="0" marB="0"/>
                </a:tc>
                <a:tc>
                  <a:txBody>
                    <a:bodyPr/>
                    <a:lstStyle/>
                    <a:p>
                      <a:endParaRPr lang="en-US" sz="1400" b="1" dirty="0">
                        <a:latin typeface="Garamond" pitchFamily="18" charset="0"/>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9" name="Title 1"/>
          <p:cNvSpPr txBox="1">
            <a:spLocks/>
          </p:cNvSpPr>
          <p:nvPr/>
        </p:nvSpPr>
        <p:spPr>
          <a:xfrm>
            <a:off x="0" y="1"/>
            <a:ext cx="9144000" cy="753872"/>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lgn="ctr"/>
            <a:r>
              <a:rPr lang="sq-AL" sz="2000" b="1" i="1" dirty="0" smtClean="0">
                <a:solidFill>
                  <a:schemeClr val="bg2">
                    <a:lumMod val="75000"/>
                  </a:schemeClr>
                </a:solidFill>
              </a:rPr>
              <a:t>Vlerësimi i propozimeve teknike </a:t>
            </a:r>
            <a:r>
              <a:rPr lang="en-US" sz="2000" b="1" i="1" dirty="0" smtClean="0">
                <a:solidFill>
                  <a:schemeClr val="bg2">
                    <a:lumMod val="75000"/>
                  </a:schemeClr>
                </a:solidFill>
              </a:rPr>
              <a:t>(2) </a:t>
            </a:r>
            <a:r>
              <a:rPr lang="en-US" sz="2400" dirty="0" smtClean="0">
                <a:solidFill>
                  <a:schemeClr val="bg2">
                    <a:lumMod val="75000"/>
                  </a:schemeClr>
                </a:solidFill>
              </a:rPr>
              <a:t> </a:t>
            </a:r>
            <a:endParaRPr lang="en-US" sz="2400" dirty="0">
              <a:solidFill>
                <a:schemeClr val="bg2">
                  <a:lumMod val="75000"/>
                </a:schemeClr>
              </a:solidFill>
            </a:endParaRPr>
          </a:p>
        </p:txBody>
      </p:sp>
      <p:sp>
        <p:nvSpPr>
          <p:cNvPr id="2" name="Footer Placeholder 1"/>
          <p:cNvSpPr>
            <a:spLocks noGrp="1"/>
          </p:cNvSpPr>
          <p:nvPr>
            <p:ph type="ftr" sz="quarter" idx="11"/>
          </p:nvPr>
        </p:nvSpPr>
        <p:spPr>
          <a:xfrm>
            <a:off x="3124200" y="6506614"/>
            <a:ext cx="4495800" cy="351386"/>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337602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1" algn="ctr"/>
            <a:r>
              <a:rPr lang="sq-AL" sz="2000" b="1" dirty="0" smtClean="0">
                <a:solidFill>
                  <a:schemeClr val="bg2">
                    <a:lumMod val="75000"/>
                  </a:schemeClr>
                </a:solidFill>
              </a:rPr>
              <a:t>Vlerësimi i Propozimeve teknike</a:t>
            </a:r>
            <a:r>
              <a:rPr lang="sq-AL" sz="2400" b="1" dirty="0" smtClean="0">
                <a:solidFill>
                  <a:schemeClr val="bg2">
                    <a:lumMod val="75000"/>
                  </a:schemeClr>
                </a:solidFill>
              </a:rPr>
              <a:t> </a:t>
            </a:r>
            <a:endParaRPr lang="sq-AL" sz="2400" b="1" dirty="0">
              <a:solidFill>
                <a:schemeClr val="bg2">
                  <a:lumMod val="75000"/>
                </a:schemeClr>
              </a:solidFill>
            </a:endParaRPr>
          </a:p>
        </p:txBody>
      </p:sp>
      <p:sp>
        <p:nvSpPr>
          <p:cNvPr id="8" name="Content Placeholder 7"/>
          <p:cNvSpPr>
            <a:spLocks noGrp="1"/>
          </p:cNvSpPr>
          <p:nvPr>
            <p:ph idx="1"/>
          </p:nvPr>
        </p:nvSpPr>
        <p:spPr>
          <a:xfrm>
            <a:off x="0" y="1600200"/>
            <a:ext cx="9144000" cy="5105399"/>
          </a:xfrm>
        </p:spPr>
        <p:txBody>
          <a:bodyPr/>
          <a:lstStyle/>
          <a:p>
            <a:r>
              <a:rPr lang="sq-AL" sz="2000" b="1" dirty="0" smtClean="0">
                <a:solidFill>
                  <a:schemeClr val="tx1"/>
                </a:solidFill>
                <a:latin typeface="Cambria" panose="02040503050406030204" pitchFamily="18" charset="0"/>
                <a:ea typeface="Cambria" panose="02040503050406030204" pitchFamily="18" charset="0"/>
              </a:rPr>
              <a:t>Pikët totale për katër kriteret: 100</a:t>
            </a:r>
            <a:endParaRPr lang="sq-AL"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Piket minimale për propozimin teknik </a:t>
            </a:r>
            <a:r>
              <a:rPr lang="sq-AL" sz="2000" b="1" dirty="0" smtClean="0">
                <a:solidFill>
                  <a:schemeClr val="tx1"/>
                </a:solidFill>
                <a:latin typeface="Cambria" panose="02040503050406030204" pitchFamily="18" charset="0"/>
                <a:ea typeface="Cambria" panose="02040503050406030204" pitchFamily="18" charset="0"/>
              </a:rPr>
              <a:t>duhet te përcaktohen ne DT</a:t>
            </a:r>
          </a:p>
          <a:p>
            <a:r>
              <a:rPr lang="sq-AL" sz="2000" dirty="0" smtClean="0">
                <a:solidFill>
                  <a:schemeClr val="tx1"/>
                </a:solidFill>
                <a:latin typeface="Cambria" panose="02040503050406030204" pitchFamily="18" charset="0"/>
                <a:ea typeface="Cambria" panose="02040503050406030204" pitchFamily="18" charset="0"/>
              </a:rPr>
              <a:t>nëse dështon të arrijë piket minimale teknike </a:t>
            </a:r>
            <a:r>
              <a:rPr lang="sq-AL" sz="2000" b="1" dirty="0" smtClean="0">
                <a:solidFill>
                  <a:schemeClr val="tx1"/>
                </a:solidFill>
                <a:latin typeface="Cambria" panose="02040503050406030204" pitchFamily="18" charset="0"/>
                <a:ea typeface="Cambria" panose="02040503050406030204" pitchFamily="18" charset="0"/>
              </a:rPr>
              <a:t>Oferta refuzohet</a:t>
            </a:r>
          </a:p>
          <a:p>
            <a:r>
              <a:rPr lang="sq-AL" sz="2000" b="1" dirty="0" smtClean="0">
                <a:solidFill>
                  <a:schemeClr val="tx1"/>
                </a:solidFill>
                <a:latin typeface="Cambria" panose="02040503050406030204" pitchFamily="18" charset="0"/>
                <a:ea typeface="Cambria" panose="02040503050406030204" pitchFamily="18" charset="0"/>
              </a:rPr>
              <a:t>Nuk hapet oferta financiare</a:t>
            </a:r>
          </a:p>
          <a:p>
            <a:pPr marL="0" indent="0">
              <a:buNone/>
            </a:pPr>
            <a:r>
              <a:rPr lang="sq-AL" sz="2000" b="1" i="1" dirty="0" smtClean="0">
                <a:solidFill>
                  <a:schemeClr val="bg2">
                    <a:lumMod val="75000"/>
                  </a:schemeClr>
                </a:solidFill>
                <a:latin typeface="Cambria" panose="02040503050406030204" pitchFamily="18" charset="0"/>
                <a:ea typeface="Cambria" panose="02040503050406030204" pitchFamily="18" charset="0"/>
              </a:rPr>
              <a:t>                          Lista </a:t>
            </a:r>
            <a:r>
              <a:rPr lang="sq-AL" sz="2000" b="1" i="1" dirty="0">
                <a:solidFill>
                  <a:schemeClr val="bg2">
                    <a:lumMod val="75000"/>
                  </a:schemeClr>
                </a:solidFill>
                <a:latin typeface="Cambria" panose="02040503050406030204" pitchFamily="18" charset="0"/>
                <a:ea typeface="Cambria" panose="02040503050406030204" pitchFamily="18" charset="0"/>
              </a:rPr>
              <a:t>e </a:t>
            </a:r>
            <a:r>
              <a:rPr lang="sq-AL" sz="2000" b="1" i="1" dirty="0" smtClean="0">
                <a:solidFill>
                  <a:schemeClr val="bg2">
                    <a:lumMod val="75000"/>
                  </a:schemeClr>
                </a:solidFill>
                <a:latin typeface="Cambria" panose="02040503050406030204" pitchFamily="18" charset="0"/>
                <a:ea typeface="Cambria" panose="02040503050406030204" pitchFamily="18" charset="0"/>
              </a:rPr>
              <a:t>ngushte</a:t>
            </a:r>
          </a:p>
          <a:p>
            <a:r>
              <a:rPr lang="sq-AL" sz="2000" dirty="0">
                <a:latin typeface="Cambria" panose="02040503050406030204" pitchFamily="18" charset="0"/>
                <a:ea typeface="Cambria" panose="02040503050406030204" pitchFamily="18" charset="0"/>
              </a:rPr>
              <a:t>kryhet sipas </a:t>
            </a:r>
            <a:r>
              <a:rPr lang="sq-AL" sz="2000" dirty="0" smtClean="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a:buFont typeface="Arial" panose="020B0604020202020204" pitchFamily="34" charset="0"/>
              <a:buChar char="•"/>
            </a:pPr>
            <a:r>
              <a:rPr lang="sq-AL" sz="2000" dirty="0">
                <a:latin typeface="Cambria" panose="02040503050406030204" pitchFamily="18" charset="0"/>
                <a:ea typeface="Cambria" panose="02040503050406030204" pitchFamily="18" charset="0"/>
              </a:rPr>
              <a:t>rregullave jo-</a:t>
            </a:r>
            <a:r>
              <a:rPr lang="sq-AL" sz="2000" dirty="0" err="1">
                <a:latin typeface="Cambria" panose="02040503050406030204" pitchFamily="18" charset="0"/>
                <a:ea typeface="Cambria" panose="02040503050406030204" pitchFamily="18" charset="0"/>
              </a:rPr>
              <a:t>diskrimunuese</a:t>
            </a:r>
            <a:r>
              <a:rPr lang="sq-AL" sz="2000" dirty="0">
                <a:latin typeface="Cambria" panose="02040503050406030204" pitchFamily="18" charset="0"/>
                <a:ea typeface="Cambria" panose="02040503050406030204" pitchFamily="18" charset="0"/>
              </a:rPr>
              <a:t> dhe transparente; dhe </a:t>
            </a:r>
          </a:p>
          <a:p>
            <a:pPr>
              <a:buFont typeface="Arial" panose="020B0604020202020204" pitchFamily="34" charset="0"/>
              <a:buChar char="•"/>
            </a:pPr>
            <a:r>
              <a:rPr lang="sq-AL" sz="2000" dirty="0">
                <a:latin typeface="Cambria" panose="02040503050406030204" pitchFamily="18" charset="0"/>
                <a:ea typeface="Cambria" panose="02040503050406030204" pitchFamily="18" charset="0"/>
              </a:rPr>
              <a:t>kritereve të bëra të njohura për </a:t>
            </a:r>
            <a:r>
              <a:rPr lang="sq-AL" sz="2000" dirty="0" smtClean="0">
                <a:latin typeface="Cambria" panose="02040503050406030204" pitchFamily="18" charset="0"/>
                <a:ea typeface="Cambria" panose="02040503050406030204" pitchFamily="18" charset="0"/>
              </a:rPr>
              <a:t>kandidatët</a:t>
            </a: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Dëshmia për </a:t>
            </a:r>
            <a:r>
              <a:rPr lang="sq-AL" sz="2000" dirty="0" err="1">
                <a:latin typeface="Cambria" panose="02040503050406030204" pitchFamily="18" charset="0"/>
                <a:ea typeface="Cambria" panose="02040503050406030204" pitchFamily="18" charset="0"/>
              </a:rPr>
              <a:t>pershtatshmeri</a:t>
            </a:r>
            <a:endParaRPr lang="sq-AL" sz="2000" b="1" dirty="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5 ditëve</a:t>
            </a:r>
            <a:endParaRPr lang="sq-AL" sz="2000" dirty="0">
              <a:latin typeface="Cambria" panose="02040503050406030204" pitchFamily="18" charset="0"/>
              <a:ea typeface="Cambria" panose="02040503050406030204" pitchFamily="18" charset="0"/>
            </a:endParaRPr>
          </a:p>
          <a:p>
            <a:pPr marL="0" indent="0">
              <a:buNone/>
            </a:pPr>
            <a:endParaRPr lang="en-US" sz="2000" b="1" dirty="0">
              <a:solidFill>
                <a:schemeClr val="bg2">
                  <a:lumMod val="75000"/>
                </a:schemeClr>
              </a:solidFill>
              <a:latin typeface="Cambria" panose="02040503050406030204" pitchFamily="18" charset="0"/>
              <a:ea typeface="Cambria" panose="02040503050406030204" pitchFamily="18" charset="0"/>
            </a:endParaRPr>
          </a:p>
          <a:p>
            <a:endParaRPr lang="sq-AL" sz="2000" b="1" dirty="0" smtClean="0">
              <a:solidFill>
                <a:schemeClr val="tx1"/>
              </a:solidFill>
              <a:latin typeface="Cambria" panose="02040503050406030204" pitchFamily="18" charset="0"/>
              <a:ea typeface="Cambria" panose="02040503050406030204" pitchFamily="18" charset="0"/>
            </a:endParaRPr>
          </a:p>
          <a:p>
            <a:endParaRPr lang="sq-AL" sz="2000" b="1" dirty="0" smtClean="0">
              <a:solidFill>
                <a:schemeClr val="tx1"/>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Vlerësimi përfundimtar i cilësisë &amp; Kostoja dhe dhënia e kontratës</a:t>
            </a:r>
            <a:endParaRPr lang="en-US" sz="2000" b="1" dirty="0" smtClean="0">
              <a:solidFill>
                <a:schemeClr val="bg2">
                  <a:lumMod val="75000"/>
                </a:schemeClr>
              </a:solidFill>
            </a:endParaRPr>
          </a:p>
          <a:p>
            <a:pPr lvl="1" algn="ctr"/>
            <a:r>
              <a:rPr lang="en-US" sz="2400" dirty="0" smtClean="0">
                <a:solidFill>
                  <a:schemeClr val="bg2">
                    <a:lumMod val="75000"/>
                  </a:schemeClr>
                </a:solidFill>
              </a:rPr>
              <a:t> </a:t>
            </a:r>
            <a:endParaRPr lang="en-US" sz="2400" dirty="0">
              <a:solidFill>
                <a:schemeClr val="bg2">
                  <a:lumMod val="75000"/>
                </a:schemeClr>
              </a:solidFill>
            </a:endParaRPr>
          </a:p>
        </p:txBody>
      </p:sp>
      <p:sp>
        <p:nvSpPr>
          <p:cNvPr id="8" name="Content Placeholder 7"/>
          <p:cNvSpPr>
            <a:spLocks noGrp="1"/>
          </p:cNvSpPr>
          <p:nvPr>
            <p:ph idx="1"/>
          </p:nvPr>
        </p:nvSpPr>
        <p:spPr>
          <a:xfrm>
            <a:off x="0" y="1447800"/>
            <a:ext cx="9144000" cy="5334000"/>
          </a:xfrm>
        </p:spPr>
        <p:txBody>
          <a:bodyPr/>
          <a:lstStyle/>
          <a:p>
            <a:r>
              <a:rPr lang="sq-AL" sz="2000" dirty="0" smtClean="0">
                <a:solidFill>
                  <a:schemeClr val="tx1"/>
                </a:solidFill>
                <a:latin typeface="Cambria" panose="02040503050406030204" pitchFamily="18" charset="0"/>
                <a:ea typeface="Cambria" panose="02040503050406030204" pitchFamily="18" charset="0"/>
              </a:rPr>
              <a:t>Piket totale do të fitohen duke bashkuar piket e peshuara për </a:t>
            </a:r>
            <a:endParaRPr lang="en-US" sz="2000" dirty="0" smtClean="0">
              <a:solidFill>
                <a:schemeClr val="tx1"/>
              </a:solidFill>
              <a:latin typeface="Cambria" panose="02040503050406030204" pitchFamily="18" charset="0"/>
              <a:ea typeface="Cambria" panose="02040503050406030204" pitchFamily="18" charset="0"/>
            </a:endParaRPr>
          </a:p>
          <a:p>
            <a:pPr>
              <a:buFont typeface="Wingdings" pitchFamily="2" charset="2"/>
              <a:buChar char="Ø"/>
            </a:pPr>
            <a:r>
              <a:rPr lang="sq-AL" sz="2000" b="1" dirty="0" smtClean="0">
                <a:solidFill>
                  <a:schemeClr val="tx1"/>
                </a:solidFill>
                <a:latin typeface="Cambria" panose="02040503050406030204" pitchFamily="18" charset="0"/>
                <a:ea typeface="Cambria" panose="02040503050406030204" pitchFamily="18" charset="0"/>
              </a:rPr>
              <a:t>cilësinë (propozimi teknik) </a:t>
            </a:r>
            <a:r>
              <a:rPr lang="sq-AL" sz="2000" dirty="0" smtClean="0">
                <a:solidFill>
                  <a:schemeClr val="tx1"/>
                </a:solidFill>
                <a:latin typeface="Cambria" panose="02040503050406030204" pitchFamily="18" charset="0"/>
                <a:ea typeface="Cambria" panose="02040503050406030204" pitchFamily="18" charset="0"/>
              </a:rPr>
              <a:t>dhe </a:t>
            </a:r>
            <a:endParaRPr lang="en-US" sz="2000" dirty="0" smtClean="0">
              <a:solidFill>
                <a:schemeClr val="tx1"/>
              </a:solidFill>
              <a:latin typeface="Cambria" panose="02040503050406030204" pitchFamily="18" charset="0"/>
              <a:ea typeface="Cambria" panose="02040503050406030204" pitchFamily="18" charset="0"/>
            </a:endParaRPr>
          </a:p>
          <a:p>
            <a:pPr>
              <a:buFont typeface="Wingdings" pitchFamily="2" charset="2"/>
              <a:buChar char="Ø"/>
            </a:pPr>
            <a:r>
              <a:rPr lang="sq-AL" sz="2000" b="1" dirty="0" smtClean="0">
                <a:solidFill>
                  <a:schemeClr val="tx1"/>
                </a:solidFill>
                <a:latin typeface="Cambria" panose="02040503050406030204" pitchFamily="18" charset="0"/>
                <a:ea typeface="Cambria" panose="02040503050406030204" pitchFamily="18" charset="0"/>
              </a:rPr>
              <a:t>kostoja (propozimi financiar). </a:t>
            </a:r>
            <a:endParaRPr lang="en-US" sz="2000" b="1" dirty="0" smtClean="0">
              <a:solidFill>
                <a:schemeClr val="tx1"/>
              </a:solidFill>
              <a:latin typeface="Cambria" panose="02040503050406030204" pitchFamily="18" charset="0"/>
              <a:ea typeface="Cambria" panose="02040503050406030204" pitchFamily="18" charset="0"/>
            </a:endParaRPr>
          </a:p>
          <a:p>
            <a:pPr>
              <a:buFont typeface="Wingdings" pitchFamily="2" charset="2"/>
              <a:buChar char="Ø"/>
            </a:pPr>
            <a:r>
              <a:rPr lang="en-US" sz="2000" dirty="0" smtClean="0">
                <a:solidFill>
                  <a:schemeClr val="tx1"/>
                </a:solidFill>
                <a:latin typeface="Cambria" panose="02040503050406030204" pitchFamily="18" charset="0"/>
                <a:ea typeface="Cambria" panose="02040503050406030204" pitchFamily="18" charset="0"/>
              </a:rPr>
              <a:t>S</a:t>
            </a:r>
            <a:r>
              <a:rPr lang="sq-AL" sz="2000" dirty="0" smtClean="0">
                <a:solidFill>
                  <a:schemeClr val="tx1"/>
                </a:solidFill>
                <a:latin typeface="Cambria" panose="02040503050406030204" pitchFamily="18" charset="0"/>
                <a:ea typeface="Cambria" panose="02040503050406030204" pitchFamily="18" charset="0"/>
              </a:rPr>
              <a:t> = </a:t>
            </a:r>
            <a:r>
              <a:rPr lang="en-US" sz="2000" dirty="0" smtClean="0">
                <a:solidFill>
                  <a:schemeClr val="tx1"/>
                </a:solidFill>
                <a:latin typeface="Cambria" panose="02040503050406030204" pitchFamily="18" charset="0"/>
                <a:ea typeface="Cambria" panose="02040503050406030204" pitchFamily="18" charset="0"/>
              </a:rPr>
              <a:t>S</a:t>
            </a:r>
            <a:r>
              <a:rPr lang="sq-AL" sz="2000" dirty="0" smtClean="0">
                <a:solidFill>
                  <a:schemeClr val="tx1"/>
                </a:solidFill>
                <a:latin typeface="Cambria" panose="02040503050406030204" pitchFamily="18" charset="0"/>
                <a:ea typeface="Cambria" panose="02040503050406030204" pitchFamily="18" charset="0"/>
              </a:rPr>
              <a:t>t x T% + </a:t>
            </a:r>
            <a:r>
              <a:rPr lang="en-US" sz="2000" dirty="0" smtClean="0">
                <a:solidFill>
                  <a:schemeClr val="tx1"/>
                </a:solidFill>
                <a:latin typeface="Cambria" panose="02040503050406030204" pitchFamily="18" charset="0"/>
                <a:ea typeface="Cambria" panose="02040503050406030204" pitchFamily="18" charset="0"/>
              </a:rPr>
              <a:t>S</a:t>
            </a:r>
            <a:r>
              <a:rPr lang="sq-AL" sz="2000" dirty="0" smtClean="0">
                <a:solidFill>
                  <a:schemeClr val="tx1"/>
                </a:solidFill>
                <a:latin typeface="Cambria" panose="02040503050406030204" pitchFamily="18" charset="0"/>
                <a:ea typeface="Cambria" panose="02040503050406030204" pitchFamily="18" charset="0"/>
              </a:rPr>
              <a:t>f x P%</a:t>
            </a:r>
            <a:endParaRPr lang="en-US" sz="2000" dirty="0" smtClean="0">
              <a:solidFill>
                <a:schemeClr val="tx1"/>
              </a:solidFill>
              <a:latin typeface="Cambria" panose="02040503050406030204" pitchFamily="18" charset="0"/>
              <a:ea typeface="Cambria" panose="02040503050406030204" pitchFamily="18" charset="0"/>
            </a:endParaRPr>
          </a:p>
          <a:p>
            <a:pPr>
              <a:buFont typeface="Wingdings" pitchFamily="2" charset="2"/>
              <a:buChar char="Ø"/>
            </a:pPr>
            <a:r>
              <a:rPr lang="sq-AL" sz="2000" dirty="0" smtClean="0">
                <a:solidFill>
                  <a:schemeClr val="tx1"/>
                </a:solidFill>
                <a:latin typeface="Cambria" panose="02040503050406030204" pitchFamily="18" charset="0"/>
                <a:ea typeface="Cambria" panose="02040503050406030204" pitchFamily="18" charset="0"/>
              </a:rPr>
              <a:t>T=pesha e dhënë për Propozimin Teknik; P=pesha e dhënë për Propozimin Financiarë</a:t>
            </a:r>
            <a:r>
              <a:rPr lang="en-US" sz="2000" dirty="0" smtClean="0">
                <a:solidFill>
                  <a:schemeClr val="tx1"/>
                </a:solidFill>
                <a:latin typeface="Cambria" panose="02040503050406030204" pitchFamily="18" charset="0"/>
                <a:ea typeface="Cambria" panose="02040503050406030204" pitchFamily="18" charset="0"/>
              </a:rPr>
              <a:t>; </a:t>
            </a:r>
            <a:r>
              <a:rPr lang="sq-AL" sz="2000" dirty="0" smtClean="0">
                <a:solidFill>
                  <a:schemeClr val="tx1"/>
                </a:solidFill>
                <a:latin typeface="Cambria" panose="02040503050406030204" pitchFamily="18" charset="0"/>
                <a:ea typeface="Cambria" panose="02040503050406030204" pitchFamily="18" charset="0"/>
              </a:rPr>
              <a:t>S</a:t>
            </a:r>
            <a:r>
              <a:rPr lang="en-US" sz="2000" dirty="0" smtClean="0">
                <a:solidFill>
                  <a:schemeClr val="tx1"/>
                </a:solidFill>
                <a:latin typeface="Cambria" panose="02040503050406030204" pitchFamily="18" charset="0"/>
                <a:ea typeface="Cambria" panose="02040503050406030204" pitchFamily="18" charset="0"/>
              </a:rPr>
              <a:t>t</a:t>
            </a:r>
            <a:r>
              <a:rPr lang="sq-AL" sz="2000" dirty="0" smtClean="0">
                <a:solidFill>
                  <a:schemeClr val="tx1"/>
                </a:solidFill>
                <a:latin typeface="Cambria" panose="02040503050406030204" pitchFamily="18" charset="0"/>
                <a:ea typeface="Cambria" panose="02040503050406030204" pitchFamily="18" charset="0"/>
              </a:rPr>
              <a:t> është nota </a:t>
            </a:r>
            <a:r>
              <a:rPr lang="en-US" sz="2000" dirty="0" err="1" smtClean="0">
                <a:solidFill>
                  <a:schemeClr val="tx1"/>
                </a:solidFill>
                <a:latin typeface="Cambria" panose="02040503050406030204" pitchFamily="18" charset="0"/>
                <a:ea typeface="Cambria" panose="02040503050406030204" pitchFamily="18" charset="0"/>
              </a:rPr>
              <a:t>teknike</a:t>
            </a:r>
            <a:r>
              <a:rPr lang="en-US" sz="2000" dirty="0" smtClean="0">
                <a:solidFill>
                  <a:schemeClr val="tx1"/>
                </a:solidFill>
                <a:latin typeface="Cambria" panose="02040503050406030204" pitchFamily="18" charset="0"/>
                <a:ea typeface="Cambria" panose="02040503050406030204" pitchFamily="18" charset="0"/>
              </a:rPr>
              <a:t>;</a:t>
            </a:r>
            <a:r>
              <a:rPr lang="sq-AL" sz="2000" dirty="0" smtClean="0">
                <a:solidFill>
                  <a:schemeClr val="tx1"/>
                </a:solidFill>
                <a:latin typeface="Cambria" panose="02040503050406030204" pitchFamily="18" charset="0"/>
                <a:ea typeface="Cambria" panose="02040503050406030204" pitchFamily="18" charset="0"/>
              </a:rPr>
              <a:t> </a:t>
            </a:r>
            <a:r>
              <a:rPr lang="sq-AL" sz="2000" dirty="0" err="1" smtClean="0">
                <a:solidFill>
                  <a:schemeClr val="tx1"/>
                </a:solidFill>
                <a:latin typeface="Cambria" panose="02040503050406030204" pitchFamily="18" charset="0"/>
                <a:ea typeface="Cambria" panose="02040503050406030204" pitchFamily="18" charset="0"/>
              </a:rPr>
              <a:t>Sf</a:t>
            </a:r>
            <a:r>
              <a:rPr lang="sq-AL" sz="2000" dirty="0" smtClean="0">
                <a:solidFill>
                  <a:schemeClr val="tx1"/>
                </a:solidFill>
                <a:latin typeface="Cambria" panose="02040503050406030204" pitchFamily="18" charset="0"/>
                <a:ea typeface="Cambria" panose="02040503050406030204" pitchFamily="18" charset="0"/>
              </a:rPr>
              <a:t> është nota financiare</a:t>
            </a:r>
            <a:endParaRPr lang="en-US" sz="2000"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Pas identifikimit të tenderit më të mirë, AK duhet t’i njoftoj tenderuesit për klasifikimin final si dhe do të nis negociatat për të qartësuar dhe eventualisht për të </a:t>
            </a:r>
            <a:r>
              <a:rPr lang="sq-AL" sz="2000" b="1" dirty="0" smtClean="0">
                <a:solidFill>
                  <a:schemeClr val="tx1"/>
                </a:solidFill>
                <a:latin typeface="Cambria" panose="02040503050406030204" pitchFamily="18" charset="0"/>
                <a:ea typeface="Cambria" panose="02040503050406030204" pitchFamily="18" charset="0"/>
              </a:rPr>
              <a:t>përmirësuar termet e kontratës, metodologjinë, stafin, si dhe kushtet speciale. </a:t>
            </a:r>
            <a:endParaRPr lang="en-US" sz="2000" b="1" dirty="0" smtClean="0">
              <a:solidFill>
                <a:schemeClr val="tx1"/>
              </a:solidFill>
              <a:latin typeface="Cambria" panose="02040503050406030204" pitchFamily="18" charset="0"/>
              <a:ea typeface="Cambria" panose="02040503050406030204" pitchFamily="18" charset="0"/>
            </a:endParaRPr>
          </a:p>
          <a:p>
            <a:r>
              <a:rPr lang="sq-AL" sz="2000" dirty="0" smtClean="0">
                <a:solidFill>
                  <a:schemeClr val="tx1"/>
                </a:solidFill>
                <a:latin typeface="Cambria" panose="02040503050406030204" pitchFamily="18" charset="0"/>
                <a:ea typeface="Cambria" panose="02040503050406030204" pitchFamily="18" charset="0"/>
              </a:rPr>
              <a:t>Negociatat nuk duhet që ne thelb ti ndryshojnë termet origjinale të kontratës ose propozimin e përzgjedhur. </a:t>
            </a:r>
            <a:r>
              <a:rPr lang="sq-AL" sz="2000" b="1" dirty="0" smtClean="0">
                <a:solidFill>
                  <a:schemeClr val="tx1"/>
                </a:solidFill>
                <a:latin typeface="Cambria" panose="02040503050406030204" pitchFamily="18" charset="0"/>
                <a:ea typeface="Cambria" panose="02040503050406030204" pitchFamily="18" charset="0"/>
              </a:rPr>
              <a:t>Oferta financiare në asnjë rast nuk mund të ndryshohet.</a:t>
            </a:r>
            <a:endParaRPr lang="en-US" sz="2000" b="1" dirty="0" smtClean="0">
              <a:solidFill>
                <a:schemeClr val="tx1"/>
              </a:solidFill>
              <a:latin typeface="Cambria" panose="02040503050406030204" pitchFamily="18" charset="0"/>
              <a:ea typeface="Cambria" panose="02040503050406030204" pitchFamily="18" charset="0"/>
            </a:endParaRPr>
          </a:p>
          <a:p>
            <a:pPr marL="0" indent="0">
              <a:buNone/>
            </a:pPr>
            <a:endParaRPr lang="en-US" sz="2000" b="1" dirty="0" smtClean="0">
              <a:solidFill>
                <a:schemeClr val="tx1"/>
              </a:solidFill>
              <a:latin typeface="Cambria" panose="02040503050406030204" pitchFamily="18" charset="0"/>
              <a:ea typeface="Cambria" panose="02040503050406030204" pitchFamily="18" charset="0"/>
            </a:endParaRPr>
          </a:p>
          <a:p>
            <a:pPr>
              <a:buNone/>
            </a:pPr>
            <a:endParaRPr lang="en-US" sz="2000" dirty="0">
              <a:solidFill>
                <a:schemeClr val="tx1"/>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000" b="1" dirty="0">
                <a:latin typeface="Cambria" panose="02040503050406030204" pitchFamily="18" charset="0"/>
                <a:ea typeface="Cambria" panose="02040503050406030204" pitchFamily="18" charset="0"/>
              </a:rPr>
              <a:t>Zhvillimi i Termave të Referencës</a:t>
            </a:r>
          </a:p>
        </p:txBody>
      </p:sp>
      <p:sp>
        <p:nvSpPr>
          <p:cNvPr id="3" name="Content Placeholder 2"/>
          <p:cNvSpPr>
            <a:spLocks noGrp="1"/>
          </p:cNvSpPr>
          <p:nvPr>
            <p:ph idx="1"/>
          </p:nvPr>
        </p:nvSpPr>
        <p:spPr>
          <a:xfrm>
            <a:off x="0" y="762000"/>
            <a:ext cx="9144000" cy="5364163"/>
          </a:xfrm>
        </p:spPr>
        <p:txBody>
          <a:bodyPr/>
          <a:lstStyle/>
          <a:p>
            <a:r>
              <a:rPr lang="sq-AL" sz="2000" dirty="0" smtClean="0">
                <a:latin typeface="Cambria" panose="02040503050406030204" pitchFamily="18" charset="0"/>
                <a:ea typeface="Cambria" panose="02040503050406030204" pitchFamily="18" charset="0"/>
              </a:rPr>
              <a:t>Termat </a:t>
            </a:r>
            <a:r>
              <a:rPr lang="sq-AL" sz="2000" dirty="0">
                <a:latin typeface="Cambria" panose="02040503050406030204" pitchFamily="18" charset="0"/>
                <a:ea typeface="Cambria" panose="02040503050406030204" pitchFamily="18" charset="0"/>
              </a:rPr>
              <a:t>e Referencës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janë dokumenti kyç në Dosjen e Tenderit për Shërbimet e </a:t>
            </a:r>
            <a:r>
              <a:rPr lang="sq-AL" sz="2000" dirty="0" err="1">
                <a:latin typeface="Cambria" panose="02040503050406030204" pitchFamily="18" charset="0"/>
                <a:ea typeface="Cambria" panose="02040503050406030204" pitchFamily="18" charset="0"/>
              </a:rPr>
              <a:t>Konsulencës</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Ato </a:t>
            </a:r>
            <a:r>
              <a:rPr lang="sq-AL" sz="2000" dirty="0">
                <a:latin typeface="Cambria" panose="02040503050406030204" pitchFamily="18" charset="0"/>
                <a:ea typeface="Cambria" panose="02040503050406030204" pitchFamily="18" charset="0"/>
              </a:rPr>
              <a:t>shpjegojnë objektivat, fushëveprimin e aktiviteteve dhe punët për t'u kryer, përgjegjësitë përkatëse të AK-së dhe të konsulentit, si dhe rezultatet e pritura dhe rezultatet e detyrës</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Një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adekuat dhe të qartë është i rëndësishëm për të kuptuar detyrën dhe për ta zbatuar atë saktë</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Hartimi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-së kërkon </a:t>
            </a:r>
            <a:r>
              <a:rPr lang="sq-AL" sz="2000" dirty="0" err="1" smtClean="0">
                <a:latin typeface="Cambria" panose="02040503050406030204" pitchFamily="18" charset="0"/>
                <a:ea typeface="Cambria" panose="02040503050406030204" pitchFamily="18" charset="0"/>
              </a:rPr>
              <a:t>ekspërtizë</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me llojin e detyrës dhe burimet e nevojshme, si dhe njohja me sfondin e projektit dhe njohja e organizimit të Autoritetit Kontraktues.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kualifikimet e nevojshme për të prodhuar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nuk janë në dispozicion përbrenda AK, AK duhet të punësojë një konsulent të specializuar të pavarur. </a:t>
            </a:r>
          </a:p>
        </p:txBody>
      </p:sp>
      <p:sp>
        <p:nvSpPr>
          <p:cNvPr id="4" name="Footer Placeholder 3"/>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940852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000" b="1" dirty="0">
                <a:latin typeface="Cambria" panose="02040503050406030204" pitchFamily="18" charset="0"/>
                <a:ea typeface="Cambria" panose="02040503050406030204" pitchFamily="18" charset="0"/>
              </a:rPr>
              <a:t>Termat e Referencës</a:t>
            </a:r>
          </a:p>
        </p:txBody>
      </p:sp>
      <p:sp>
        <p:nvSpPr>
          <p:cNvPr id="3" name="Content Placeholder 2"/>
          <p:cNvSpPr>
            <a:spLocks noGrp="1"/>
          </p:cNvSpPr>
          <p:nvPr>
            <p:ph idx="1"/>
          </p:nvPr>
        </p:nvSpPr>
        <p:spPr>
          <a:xfrm>
            <a:off x="0" y="685800"/>
            <a:ext cx="9144000" cy="5943600"/>
          </a:xfrm>
        </p:spPr>
        <p:txBody>
          <a:bodyPr/>
          <a:lstStyle/>
          <a:p>
            <a:pPr marL="0" indent="0">
              <a:buNone/>
            </a:pPr>
            <a:r>
              <a:rPr lang="sq-AL" sz="2000" b="1" dirty="0">
                <a:latin typeface="Cambria" panose="02040503050406030204" pitchFamily="18" charset="0"/>
                <a:ea typeface="Cambria" panose="02040503050406030204" pitchFamily="18" charset="0"/>
              </a:rPr>
              <a:t>Termat e Referencës zakonisht përbëhen nga</a:t>
            </a:r>
            <a:r>
              <a:rPr lang="sq-AL" sz="2000" b="1" dirty="0" smtClean="0">
                <a:latin typeface="Cambria" panose="02040503050406030204" pitchFamily="18" charset="0"/>
                <a:ea typeface="Cambria" panose="02040503050406030204" pitchFamily="18" charset="0"/>
              </a:rPr>
              <a:t>:</a:t>
            </a:r>
            <a:endParaRPr lang="en-US" sz="2000" b="1"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1. </a:t>
            </a:r>
            <a:r>
              <a:rPr lang="sq-AL" sz="2000" b="1" dirty="0">
                <a:latin typeface="Cambria" panose="02040503050406030204" pitchFamily="18" charset="0"/>
                <a:ea typeface="Cambria" panose="02040503050406030204" pitchFamily="18" charset="0"/>
              </a:rPr>
              <a:t>Sfondi i projektit – </a:t>
            </a:r>
            <a:r>
              <a:rPr lang="sq-AL" sz="2000" dirty="0">
                <a:latin typeface="Cambria" panose="02040503050406030204" pitchFamily="18" charset="0"/>
                <a:ea typeface="Cambria" panose="02040503050406030204" pitchFamily="18" charset="0"/>
              </a:rPr>
              <a:t>Sfondi përmbledh karakteristikat kryesore të projektit dhe përshkruan objektivat e detyrës dhe qëllimin e përgjithshëm. Në veçanti, duhet të përfshijë</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a) Emrin e Autoritetit Kontraktues</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b) Arsyetimin e projektit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c) Nevojën për konsulentë në projekt dhe çështjet që duhet zgjidhur</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 Aktivitetet që duhen kryer</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e</a:t>
            </a:r>
            <a:r>
              <a:rPr lang="sq-AL" sz="2000" dirty="0">
                <a:latin typeface="Cambria" panose="02040503050406030204" pitchFamily="18" charset="0"/>
                <a:ea typeface="Cambria" panose="02040503050406030204" pitchFamily="18" charset="0"/>
              </a:rPr>
              <a:t>) aranzhimet e Mbikëqyrjes</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2. </a:t>
            </a:r>
            <a:r>
              <a:rPr lang="sq-AL" sz="2000" b="1" dirty="0">
                <a:latin typeface="Cambria" panose="02040503050406030204" pitchFamily="18" charset="0"/>
                <a:ea typeface="Cambria" panose="02040503050406030204" pitchFamily="18" charset="0"/>
              </a:rPr>
              <a:t>Objektivat e detyrës </a:t>
            </a:r>
            <a:r>
              <a:rPr lang="sq-AL" sz="2000" b="1" dirty="0" err="1">
                <a:latin typeface="Cambria" panose="02040503050406030204" pitchFamily="18" charset="0"/>
                <a:ea typeface="Cambria" panose="02040503050406030204" pitchFamily="18" charset="0"/>
              </a:rPr>
              <a:t>konsulente</a:t>
            </a:r>
            <a:r>
              <a:rPr lang="sq-AL" sz="2000" b="1" dirty="0">
                <a:latin typeface="Cambria" panose="02040503050406030204" pitchFamily="18" charset="0"/>
                <a:ea typeface="Cambria" panose="02040503050406030204" pitchFamily="18" charset="0"/>
              </a:rPr>
              <a:t> –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përshkruajë saktësisht objektivat dhe rezultatet e pritura, dhe duhet të përfshij</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a) Projektimin e projektit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b) Përgatitjen e dokumenteve të tenderit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c) Mbikëqyrjen e punimeve; </a:t>
            </a:r>
            <a:endParaRPr lang="en-US" sz="2000" dirty="0" smtClean="0">
              <a:latin typeface="Cambria" panose="02040503050406030204" pitchFamily="18" charset="0"/>
              <a:ea typeface="Cambria" panose="02040503050406030204" pitchFamily="18" charset="0"/>
            </a:endParaRPr>
          </a:p>
          <a:p>
            <a:pPr marL="400050" lvl="1" indent="0">
              <a:buNone/>
            </a:pP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d</a:t>
            </a:r>
            <a:r>
              <a:rPr lang="sq-AL" sz="2000" dirty="0">
                <a:latin typeface="Cambria" panose="02040503050406030204" pitchFamily="18" charset="0"/>
                <a:ea typeface="Cambria" panose="02040503050406030204" pitchFamily="18" charset="0"/>
              </a:rPr>
              <a:t>) Sigurimin e trajnimit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00050" lvl="1" indent="0">
              <a:buNone/>
            </a:pPr>
            <a:r>
              <a:rPr lang="en-US"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e) Mbledhjen dhe analizën e të dhënave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463682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endParaRPr lang="sq-AL" sz="20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85800"/>
            <a:ext cx="9144000" cy="6019800"/>
          </a:xfrm>
        </p:spPr>
        <p:txBody>
          <a:bodyPr/>
          <a:lstStyle/>
          <a:p>
            <a:pPr marL="0" indent="0">
              <a:buNone/>
            </a:pPr>
            <a:r>
              <a:rPr lang="sq-AL" sz="2000" b="1" dirty="0">
                <a:latin typeface="Cambria" panose="02040503050406030204" pitchFamily="18" charset="0"/>
                <a:ea typeface="Cambria" panose="02040503050406030204" pitchFamily="18" charset="0"/>
              </a:rPr>
              <a:t>3. Fushëveprimi i punës –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t’i përshkruaj vetëm aktivitetet, jo qasjen apo metodologjinë. Fushëveprimi i punës definohet duke adresuar këto</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a) Përkufizimi, fushëveprimi, kufijtë dhe kriteret e pranimit të detyrës;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b</a:t>
            </a:r>
            <a:r>
              <a:rPr lang="sq-AL" sz="2000" dirty="0">
                <a:latin typeface="Cambria" panose="02040503050406030204" pitchFamily="18" charset="0"/>
                <a:ea typeface="Cambria" panose="02040503050406030204" pitchFamily="18" charset="0"/>
              </a:rPr>
              <a:t>) Nivelin e detajeve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c) Çështjet kryesore që do të adresohen</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 Kërkesat e veçanta për pajisje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e) Korniza ligjore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f) Bartja e njohurive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g) Nevoja për vazhdimësi</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h) Kërkesat për menaxhim cilësor (nëse nevojitet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4. Bartja e njohurive –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jep detaje specifike mbi karakteristikat e shërbimeve të kërkuara</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5. Raportet dhe orari i dërgesave –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tregojë kohëzgjatjen e përafërt të detyrës, nga data e fillimit deri të data kur Autoriteti Kontraktues merr dhe pranon raportin përfundimtar të konsulentit.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të tregojë formatin, shpeshtësinë, dhe përmbajtjen e raporteve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57368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088" y="1143000"/>
            <a:ext cx="7704137" cy="1938992"/>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381000"/>
            <a:ext cx="91440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i="1" dirty="0" smtClean="0">
                <a:solidFill>
                  <a:schemeClr val="accent1">
                    <a:lumMod val="25000"/>
                  </a:schemeClr>
                </a:solidFill>
              </a:rPr>
              <a:t>Çfarë është prokurimi i shërbimeve</a:t>
            </a:r>
            <a:r>
              <a:rPr lang="en-GB" sz="3200" b="1" i="1" dirty="0" smtClean="0">
                <a:solidFill>
                  <a:schemeClr val="accent1">
                    <a:lumMod val="25000"/>
                  </a:schemeClr>
                </a:solidFill>
              </a:rPr>
              <a:t>?</a:t>
            </a:r>
            <a:r>
              <a:rPr lang="en-GB" sz="3200" b="1" i="1" dirty="0" smtClean="0">
                <a:solidFill>
                  <a:srgbClr val="FF0000"/>
                </a:solidFill>
              </a:rPr>
              <a:t> </a:t>
            </a:r>
            <a:r>
              <a:rPr lang="en-GB" sz="3200" b="1" i="1" dirty="0" smtClean="0"/>
              <a:t>(2)</a:t>
            </a:r>
            <a:endParaRPr lang="en-US" sz="3200" dirty="0"/>
          </a:p>
        </p:txBody>
      </p:sp>
      <p:sp>
        <p:nvSpPr>
          <p:cNvPr id="5" name="Rectangle 4"/>
          <p:cNvSpPr/>
          <p:nvPr/>
        </p:nvSpPr>
        <p:spPr>
          <a:xfrm>
            <a:off x="0" y="1600200"/>
            <a:ext cx="9144000" cy="4801314"/>
          </a:xfrm>
          <a:prstGeom prst="rect">
            <a:avLst/>
          </a:prstGeom>
        </p:spPr>
        <p:txBody>
          <a:bodyPr wrap="square">
            <a:spAutoFit/>
          </a:bodyPr>
          <a:lstStyle/>
          <a:p>
            <a:r>
              <a:rPr lang="sq-AL" sz="2400" dirty="0" smtClean="0">
                <a:latin typeface="Cambria" panose="02040503050406030204" pitchFamily="18" charset="0"/>
                <a:ea typeface="Cambria" panose="02040503050406030204" pitchFamily="18" charset="0"/>
              </a:rPr>
              <a:t>Sipas nenit 4.1.57 të LPP- së -  </a:t>
            </a:r>
            <a:r>
              <a:rPr lang="sq-AL" sz="2400" b="1" dirty="0" smtClean="0">
                <a:latin typeface="Cambria" panose="02040503050406030204" pitchFamily="18" charset="0"/>
                <a:ea typeface="Cambria" panose="02040503050406030204" pitchFamily="18" charset="0"/>
              </a:rPr>
              <a:t>Ofruesin e shërbimeve mund ta definojmë </a:t>
            </a:r>
            <a:r>
              <a:rPr lang="sq-AL" sz="2400" dirty="0" smtClean="0">
                <a:latin typeface="Cambria" panose="02040503050406030204" pitchFamily="18" charset="0"/>
                <a:ea typeface="Cambria" panose="02040503050406030204" pitchFamily="18" charset="0"/>
              </a:rPr>
              <a:t>si çdo person, ndërmarrje ose organ publik, ose grup i personave, ndërmarrjeve dhe/ose organeve të tilla që kryejnë dhe/ose ofrojnë të kryejnë shërbime.</a:t>
            </a:r>
          </a:p>
          <a:p>
            <a:endParaRPr lang="en-US" sz="2400"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Një kontratë e shërbimeve ndërlidhet</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ekskluzivisht ose kryesisht </a:t>
            </a:r>
            <a:r>
              <a:rPr lang="sq-AL" sz="2400" b="1" dirty="0" smtClean="0">
                <a:latin typeface="Cambria" panose="02040503050406030204" pitchFamily="18" charset="0"/>
                <a:ea typeface="Cambria" panose="02040503050406030204" pitchFamily="18" charset="0"/>
              </a:rPr>
              <a:t>me ofrimin e shërbimeve. </a:t>
            </a:r>
            <a:endParaRPr lang="en-US" sz="2400" b="1"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Shërbimi përfshin jo vetëm shërbimin e thjesht por edhe </a:t>
            </a:r>
            <a:r>
              <a:rPr lang="sq-AL" sz="2400" b="1" dirty="0" smtClean="0">
                <a:latin typeface="Cambria" panose="02040503050406030204" pitchFamily="18" charset="0"/>
                <a:ea typeface="Cambria" panose="02040503050406030204" pitchFamily="18" charset="0"/>
              </a:rPr>
              <a:t>shërbimet e </a:t>
            </a:r>
            <a:r>
              <a:rPr lang="sq-AL" sz="2400" b="1" dirty="0" err="1" smtClean="0">
                <a:latin typeface="Cambria" panose="02040503050406030204" pitchFamily="18" charset="0"/>
                <a:ea typeface="Cambria" panose="02040503050406030204" pitchFamily="18" charset="0"/>
              </a:rPr>
              <a:t>konsulencës</a:t>
            </a:r>
            <a:r>
              <a:rPr lang="sq-AL" sz="2400" b="1" dirty="0" smtClean="0">
                <a:latin typeface="Cambria" panose="02040503050406030204" pitchFamily="18" charset="0"/>
                <a:ea typeface="Cambria" panose="02040503050406030204" pitchFamily="18" charset="0"/>
              </a:rPr>
              <a:t>.</a:t>
            </a:r>
            <a:endParaRPr lang="en-US" sz="2400" b="1"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a:latin typeface="Cambria" panose="02040503050406030204" pitchFamily="18" charset="0"/>
                <a:ea typeface="Cambria" panose="02040503050406030204" pitchFamily="18" charset="0"/>
              </a:rPr>
              <a:t>Kontratat e shërbimeve klasifikohen në </a:t>
            </a:r>
            <a:r>
              <a:rPr lang="sq-AL" sz="2400" b="1" dirty="0">
                <a:latin typeface="Cambria" panose="02040503050406030204" pitchFamily="18" charset="0"/>
                <a:ea typeface="Cambria" panose="02040503050406030204" pitchFamily="18" charset="0"/>
              </a:rPr>
              <a:t>dy lloje  të shërbimeve:</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Shërbimet jo-</a:t>
            </a:r>
            <a:r>
              <a:rPr lang="sq-AL" sz="2400" b="1" dirty="0" err="1">
                <a:latin typeface="Cambria" panose="02040503050406030204" pitchFamily="18" charset="0"/>
                <a:ea typeface="Cambria" panose="02040503050406030204" pitchFamily="18" charset="0"/>
              </a:rPr>
              <a:t>konsulente</a:t>
            </a:r>
            <a:r>
              <a:rPr lang="sq-AL" sz="2400" b="1" dirty="0">
                <a:latin typeface="Cambria" panose="02040503050406030204" pitchFamily="18" charset="0"/>
                <a:ea typeface="Cambria" panose="02040503050406030204" pitchFamily="18" charset="0"/>
              </a:rPr>
              <a:t> (shërbimet e përgjithshme</a:t>
            </a:r>
            <a:r>
              <a:rPr lang="sq-AL" sz="2400" b="1" dirty="0" smtClean="0">
                <a:latin typeface="Cambria" panose="02040503050406030204" pitchFamily="18" charset="0"/>
                <a:ea typeface="Cambria" panose="02040503050406030204" pitchFamily="18" charset="0"/>
              </a:rPr>
              <a:t>)</a:t>
            </a:r>
            <a:endParaRPr lang="en-GB" sz="2400" b="1"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b="1" dirty="0">
                <a:latin typeface="Cambria" panose="02040503050406030204" pitchFamily="18" charset="0"/>
                <a:ea typeface="Cambria" panose="02040503050406030204" pitchFamily="18" charset="0"/>
              </a:rPr>
              <a:t>"Shërbimet </a:t>
            </a:r>
            <a:r>
              <a:rPr lang="sq-AL" sz="2400" b="1" dirty="0" smtClean="0">
                <a:latin typeface="Cambria" panose="02040503050406030204" pitchFamily="18" charset="0"/>
                <a:ea typeface="Cambria" panose="02040503050406030204" pitchFamily="18" charset="0"/>
              </a:rPr>
              <a:t>konsulentë.</a:t>
            </a:r>
            <a:endParaRPr lang="en-GB" b="1" i="1" dirty="0" smtClean="0">
              <a:solidFill>
                <a:srgbClr val="FF0000"/>
              </a:solidFill>
            </a:endParaRPr>
          </a:p>
          <a:p>
            <a:pPr>
              <a:buFont typeface="Wingdings" pitchFamily="2" charset="2"/>
              <a:buChar char="Ø"/>
            </a:pPr>
            <a:endParaRPr lang="en-US" dirty="0" smtClean="0">
              <a:solidFill>
                <a:srgbClr val="FF0000"/>
              </a:solidFill>
            </a:endParaRPr>
          </a:p>
        </p:txBody>
      </p:sp>
    </p:spTree>
    <p:extLst>
      <p:ext uri="{BB962C8B-B14F-4D97-AF65-F5344CB8AC3E}">
        <p14:creationId xmlns:p14="http://schemas.microsoft.com/office/powerpoint/2010/main" val="16530929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lstStyle/>
          <a:p>
            <a:r>
              <a:rPr lang="sq-AL" sz="2000" b="1" dirty="0">
                <a:latin typeface="Cambria" panose="02040503050406030204" pitchFamily="18" charset="0"/>
                <a:ea typeface="Cambria" panose="02040503050406030204" pitchFamily="18" charset="0"/>
              </a:rPr>
              <a:t>Zhvillim i Vlerësimeve të Kostos dhe buxheti </a:t>
            </a:r>
            <a:r>
              <a:rPr lang="en-US" sz="2000" b="1" dirty="0">
                <a:latin typeface="Cambria" panose="02040503050406030204" pitchFamily="18" charset="0"/>
                <a:ea typeface="Cambria" panose="02040503050406030204" pitchFamily="18" charset="0"/>
              </a:rPr>
              <a:t/>
            </a:r>
            <a:br>
              <a:rPr lang="en-US" sz="2000" b="1" dirty="0">
                <a:latin typeface="Cambria" panose="02040503050406030204" pitchFamily="18" charset="0"/>
                <a:ea typeface="Cambria" panose="02040503050406030204" pitchFamily="18" charset="0"/>
              </a:rPr>
            </a:br>
            <a:endParaRPr lang="sq-AL" sz="20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135563"/>
          </a:xfrm>
        </p:spPr>
        <p:txBody>
          <a:bodyPr/>
          <a:lstStyle/>
          <a:p>
            <a:pPr marL="0" indent="0">
              <a:buNone/>
            </a:pPr>
            <a:r>
              <a:rPr lang="en-US" sz="2000" b="1" dirty="0" smtClean="0">
                <a:latin typeface="Cambria" panose="02040503050406030204" pitchFamily="18" charset="0"/>
                <a:ea typeface="Cambria" panose="02040503050406030204" pitchFamily="18" charset="0"/>
              </a:rPr>
              <a:t>6.</a:t>
            </a:r>
            <a:r>
              <a:rPr lang="sq-AL" sz="2000" b="1" dirty="0" smtClean="0">
                <a:latin typeface="Cambria" panose="02040503050406030204" pitchFamily="18" charset="0"/>
                <a:ea typeface="Cambria" panose="02040503050406030204" pitchFamily="18" charset="0"/>
              </a:rPr>
              <a:t>Data</a:t>
            </a:r>
            <a:r>
              <a:rPr lang="sq-AL" sz="2000" b="1" dirty="0">
                <a:latin typeface="Cambria" panose="02040503050406030204" pitchFamily="18" charset="0"/>
                <a:ea typeface="Cambria" panose="02040503050406030204" pitchFamily="18" charset="0"/>
              </a:rPr>
              <a:t>, shërbimet lokale, personeli dhe objektet –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mund sigurojë të gjitha pajisjet e nevojshme (hapësirën e zyrave, automjetet, pajisjet mbikëqyrëse, zyrat dhe pajisjet e kompjuterit, dhe sistemet e telekomunikimit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Zhvillim </a:t>
            </a:r>
            <a:r>
              <a:rPr lang="sq-AL" sz="2000" b="1" dirty="0">
                <a:latin typeface="Cambria" panose="02040503050406030204" pitchFamily="18" charset="0"/>
                <a:ea typeface="Cambria" panose="02040503050406030204" pitchFamily="18" charset="0"/>
              </a:rPr>
              <a:t>i Vlerësimeve të Kostos dhe buxheti </a:t>
            </a:r>
            <a:endParaRPr lang="en-US" sz="2000" b="1"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pas zhvillimit të </a:t>
            </a:r>
            <a:r>
              <a:rPr lang="sq-AL" sz="2000" dirty="0" err="1">
                <a:latin typeface="Cambria" panose="02040503050406030204" pitchFamily="18" charset="0"/>
                <a:ea typeface="Cambria" panose="02040503050406030204" pitchFamily="18" charset="0"/>
              </a:rPr>
              <a:t>TeR</a:t>
            </a:r>
            <a:r>
              <a:rPr lang="sq-AL" sz="2000" dirty="0">
                <a:latin typeface="Cambria" panose="02040503050406030204" pitchFamily="18" charset="0"/>
                <a:ea typeface="Cambria" panose="02040503050406030204" pitchFamily="18" charset="0"/>
              </a:rPr>
              <a:t> duhet ta vlerësoj koston e detyrës. Gjatë zhvillimit të vlerësimeve të kostos AK duhet ta llogarisë koston e stafit, akomodimit të zyrës, kostot e </a:t>
            </a:r>
            <a:r>
              <a:rPr lang="sq-AL" sz="2000" dirty="0" err="1" smtClean="0">
                <a:latin typeface="Cambria" panose="02040503050406030204" pitchFamily="18" charset="0"/>
                <a:ea typeface="Cambria" panose="02040503050406030204" pitchFamily="18" charset="0"/>
              </a:rPr>
              <a:t>opërimit</a:t>
            </a:r>
            <a:r>
              <a:rPr lang="sq-AL" sz="2000" dirty="0">
                <a:latin typeface="Cambria" panose="02040503050406030204" pitchFamily="18" charset="0"/>
                <a:ea typeface="Cambria" panose="02040503050406030204" pitchFamily="18" charset="0"/>
              </a:rPr>
              <a:t>, transportimin dhe shpërndarjet, si dhe me mundësi të zgjedhjes shpenzimet e kryerjes së testeve </a:t>
            </a:r>
            <a:r>
              <a:rPr lang="sq-AL" sz="2000" dirty="0" smtClean="0">
                <a:latin typeface="Cambria" panose="02040503050406030204" pitchFamily="18" charset="0"/>
                <a:ea typeface="Cambria" panose="02040503050406030204" pitchFamily="18" charset="0"/>
              </a:rPr>
              <a:t>ose </a:t>
            </a:r>
            <a:r>
              <a:rPr lang="sq-AL" sz="2000" dirty="0">
                <a:latin typeface="Cambria" panose="02040503050406030204" pitchFamily="18" charset="0"/>
                <a:ea typeface="Cambria" panose="02040503050406030204" pitchFamily="18" charset="0"/>
              </a:rPr>
              <a:t>marrjes së mostrave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Vlerësimi </a:t>
            </a:r>
            <a:r>
              <a:rPr lang="sq-AL" sz="2000" dirty="0">
                <a:latin typeface="Cambria" panose="02040503050406030204" pitchFamily="18" charset="0"/>
                <a:ea typeface="Cambria" panose="02040503050406030204" pitchFamily="18" charset="0"/>
              </a:rPr>
              <a:t>i kostos do të përdoret si bazë për përcaktimin e </a:t>
            </a:r>
            <a:r>
              <a:rPr lang="sq-AL" sz="2000" dirty="0" err="1">
                <a:latin typeface="Cambria" panose="02040503050406030204" pitchFamily="18" charset="0"/>
                <a:ea typeface="Cambria" panose="02040503050406030204" pitchFamily="18" charset="0"/>
              </a:rPr>
              <a:t>disponueshmërisë</a:t>
            </a:r>
            <a:r>
              <a:rPr lang="sq-AL" sz="2000" dirty="0">
                <a:latin typeface="Cambria" panose="02040503050406030204" pitchFamily="18" charset="0"/>
                <a:ea typeface="Cambria" panose="02040503050406030204" pitchFamily="18" charset="0"/>
              </a:rPr>
              <a:t> së financimit. Kostot duhet të ndahen në dy kategori të gjëra: </a:t>
            </a:r>
            <a:endParaRPr lang="en-US" sz="2000" dirty="0" smtClean="0">
              <a:latin typeface="Cambria" panose="02040503050406030204" pitchFamily="18" charset="0"/>
              <a:ea typeface="Cambria" panose="02040503050406030204" pitchFamily="18" charset="0"/>
            </a:endParaRPr>
          </a:p>
          <a:p>
            <a:pPr marL="457200" indent="-457200">
              <a:buAutoNum type="alphaLcPeriod"/>
            </a:pPr>
            <a:r>
              <a:rPr lang="sq-AL" sz="2000" dirty="0" smtClean="0">
                <a:latin typeface="Cambria" panose="02040503050406030204" pitchFamily="18" charset="0"/>
                <a:ea typeface="Cambria" panose="02040503050406030204" pitchFamily="18" charset="0"/>
              </a:rPr>
              <a:t>pagesa </a:t>
            </a:r>
            <a:r>
              <a:rPr lang="sq-AL" sz="2000" dirty="0">
                <a:latin typeface="Cambria" panose="02040503050406030204" pitchFamily="18" charset="0"/>
                <a:ea typeface="Cambria" panose="02040503050406030204" pitchFamily="18" charset="0"/>
              </a:rPr>
              <a:t>(ose paga) - stafi kryesore dhe stafi tjetër; </a:t>
            </a:r>
            <a:r>
              <a:rPr lang="sq-AL" sz="2000" dirty="0" smtClean="0">
                <a:latin typeface="Cambria" panose="02040503050406030204" pitchFamily="18" charset="0"/>
                <a:ea typeface="Cambria" panose="02040503050406030204" pitchFamily="18" charset="0"/>
              </a:rPr>
              <a:t>dhe</a:t>
            </a:r>
            <a:endParaRPr lang="en-US" sz="2000" dirty="0" smtClean="0">
              <a:latin typeface="Cambria" panose="02040503050406030204" pitchFamily="18" charset="0"/>
              <a:ea typeface="Cambria" panose="02040503050406030204" pitchFamily="18" charset="0"/>
            </a:endParaRPr>
          </a:p>
          <a:p>
            <a:pPr marL="457200" indent="-457200">
              <a:buAutoNum type="alphaLcPeriod"/>
            </a:pPr>
            <a:r>
              <a:rPr lang="en-US" sz="2000" dirty="0" err="1" smtClean="0">
                <a:latin typeface="Cambria" panose="02040503050406030204" pitchFamily="18" charset="0"/>
                <a:ea typeface="Cambria" panose="02040503050406030204" pitchFamily="18" charset="0"/>
              </a:rPr>
              <a:t>Pagesa</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kompozuara– Transporti ( Ajër/Tokë), Akomodimi i stafit (Zyre/Qira), Orendi/Pajisje, Furnizim/ Komunali, Raporte,/Dokumente /përkthim, editim/printim). </a:t>
            </a:r>
          </a:p>
          <a:p>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6199697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dirty="0" smtClean="0"/>
              <a:t>Shembulli 1 </a:t>
            </a:r>
            <a:endParaRPr lang="sq-AL" sz="2800" dirty="0"/>
          </a:p>
        </p:txBody>
      </p:sp>
      <p:sp>
        <p:nvSpPr>
          <p:cNvPr id="3" name="Content Placeholder 2"/>
          <p:cNvSpPr>
            <a:spLocks noGrp="1"/>
          </p:cNvSpPr>
          <p:nvPr>
            <p:ph idx="1"/>
          </p:nvPr>
        </p:nvSpPr>
        <p:spPr/>
        <p:txBody>
          <a:bodyPr/>
          <a:lstStyle/>
          <a:p>
            <a:r>
              <a:rPr lang="sq-AL" dirty="0" smtClean="0"/>
              <a:t>Një shembulli i shërbimeve </a:t>
            </a:r>
            <a:r>
              <a:rPr lang="sq-AL" dirty="0" err="1" smtClean="0"/>
              <a:t>Konsulente</a:t>
            </a:r>
            <a:r>
              <a:rPr lang="sq-AL" dirty="0" smtClean="0"/>
              <a:t>  me pjesmarresit </a:t>
            </a:r>
            <a:endParaRPr lang="sq-AL" dirty="0"/>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40768678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000" b="1" dirty="0">
                <a:solidFill>
                  <a:srgbClr val="002060"/>
                </a:solidFill>
                <a:latin typeface="Cambria" panose="02040503050406030204" pitchFamily="18" charset="0"/>
                <a:ea typeface="Cambria" panose="02040503050406030204" pitchFamily="18" charset="0"/>
              </a:rPr>
              <a:t>Publikimi i njoftimit për kontratë. Para-kualifikimi</a:t>
            </a:r>
          </a:p>
        </p:txBody>
      </p:sp>
      <p:sp>
        <p:nvSpPr>
          <p:cNvPr id="3" name="Content Placeholder 2"/>
          <p:cNvSpPr>
            <a:spLocks noGrp="1"/>
          </p:cNvSpPr>
          <p:nvPr>
            <p:ph idx="1"/>
          </p:nvPr>
        </p:nvSpPr>
        <p:spPr>
          <a:xfrm>
            <a:off x="0" y="533400"/>
            <a:ext cx="9144000" cy="6324600"/>
          </a:xfrm>
        </p:spPr>
        <p:txBody>
          <a:bodyPr/>
          <a:lstStyle/>
          <a:p>
            <a:r>
              <a:rPr lang="sq-AL" sz="2000" dirty="0" smtClean="0">
                <a:latin typeface="Cambria" panose="02040503050406030204" pitchFamily="18" charset="0"/>
                <a:ea typeface="Cambria" panose="02040503050406030204" pitchFamily="18" charset="0"/>
              </a:rPr>
              <a:t>Procedura </a:t>
            </a:r>
            <a:r>
              <a:rPr lang="sq-AL" sz="2000" dirty="0">
                <a:latin typeface="Cambria" panose="02040503050406030204" pitchFamily="18" charset="0"/>
                <a:ea typeface="Cambria" panose="02040503050406030204" pitchFamily="18" charset="0"/>
              </a:rPr>
              <a:t>fillohet me publikimin e njoftimit për kontratë të përgatitur në përputhje me nenin 40 të </a:t>
            </a:r>
            <a:r>
              <a:rPr lang="sq-AL" sz="2000" dirty="0" smtClean="0">
                <a:latin typeface="Cambria" panose="02040503050406030204" pitchFamily="18" charset="0"/>
                <a:ea typeface="Cambria" panose="02040503050406030204" pitchFamily="18" charset="0"/>
              </a:rPr>
              <a:t>LPP-së.</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Për </a:t>
            </a:r>
            <a:r>
              <a:rPr lang="sq-AL" sz="2000" dirty="0">
                <a:latin typeface="Cambria" panose="02040503050406030204" pitchFamily="18" charset="0"/>
                <a:ea typeface="Cambria" panose="02040503050406030204" pitchFamily="18" charset="0"/>
              </a:rPr>
              <a:t>publikimin e njoftimit për kontratë Nenet 49.6-49.9 të këtyre rregullave zbatohen </a:t>
            </a:r>
            <a:r>
              <a:rPr lang="sq-AL" sz="2000" dirty="0" smtClean="0">
                <a:latin typeface="Cambria" panose="02040503050406030204" pitchFamily="18" charset="0"/>
                <a:ea typeface="Cambria" panose="02040503050406030204" pitchFamily="18" charset="0"/>
              </a:rPr>
              <a:t>ngjashëm.</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Procedura </a:t>
            </a:r>
            <a:r>
              <a:rPr lang="sq-AL" sz="2000" dirty="0">
                <a:latin typeface="Cambria" panose="02040503050406030204" pitchFamily="18" charset="0"/>
                <a:ea typeface="Cambria" panose="02040503050406030204" pitchFamily="18" charset="0"/>
              </a:rPr>
              <a:t>e para-kualifikimit duhet të kryhet në përputhje me dispozitat e neneve 49.10- 49.22 të këtyre rregullave.</a:t>
            </a:r>
          </a:p>
          <a:p>
            <a:pPr marL="0" indent="0">
              <a:buNone/>
            </a:pPr>
            <a:r>
              <a:rPr lang="en-US" sz="2000" dirty="0" smtClean="0">
                <a:latin typeface="Cambria" panose="02040503050406030204" pitchFamily="18" charset="0"/>
                <a:ea typeface="Cambria" panose="02040503050406030204" pitchFamily="18" charset="0"/>
              </a:rPr>
              <a:t>                             </a:t>
            </a:r>
            <a:r>
              <a:rPr lang="en-US" sz="2000" b="1" dirty="0" smtClean="0">
                <a:latin typeface="Cambria" panose="02040503050406030204" pitchFamily="18" charset="0"/>
                <a:ea typeface="Cambria" panose="02040503050406030204" pitchFamily="18" charset="0"/>
              </a:rPr>
              <a:t>D</a:t>
            </a:r>
            <a:r>
              <a:rPr lang="sq-AL" sz="2000" b="1" dirty="0" err="1" smtClean="0">
                <a:latin typeface="Cambria" panose="02040503050406030204" pitchFamily="18" charset="0"/>
                <a:ea typeface="Cambria" panose="02040503050406030204" pitchFamily="18" charset="0"/>
              </a:rPr>
              <a:t>osj</a:t>
            </a:r>
            <a:r>
              <a:rPr lang="en-US" sz="2000" b="1" dirty="0" smtClean="0">
                <a:latin typeface="Cambria" panose="02040503050406030204" pitchFamily="18" charset="0"/>
                <a:ea typeface="Cambria" panose="02040503050406030204" pitchFamily="18" charset="0"/>
              </a:rPr>
              <a:t>a</a:t>
            </a:r>
            <a:r>
              <a:rPr lang="sq-AL" sz="2000" b="1" dirty="0" smtClean="0">
                <a:latin typeface="Cambria" panose="02040503050406030204" pitchFamily="18" charset="0"/>
                <a:ea typeface="Cambria" panose="02040503050406030204" pitchFamily="18" charset="0"/>
              </a:rPr>
              <a:t> </a:t>
            </a:r>
            <a:r>
              <a:rPr lang="en-US" sz="2000" b="1" dirty="0" smtClean="0">
                <a:latin typeface="Cambria" panose="02040503050406030204" pitchFamily="18" charset="0"/>
                <a:ea typeface="Cambria" panose="02040503050406030204" pitchFamily="18" charset="0"/>
              </a:rPr>
              <a:t>e</a:t>
            </a:r>
            <a:r>
              <a:rPr lang="sq-AL" sz="2000" b="1" dirty="0" smtClean="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tenderit </a:t>
            </a:r>
            <a:endParaRPr lang="en-US" sz="2000" b="1"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Kompanitë </a:t>
            </a:r>
            <a:r>
              <a:rPr lang="sq-AL" sz="2000" dirty="0">
                <a:latin typeface="Cambria" panose="02040503050406030204" pitchFamily="18" charset="0"/>
                <a:ea typeface="Cambria" panose="02040503050406030204" pitchFamily="18" charset="0"/>
              </a:rPr>
              <a:t>e përzgjedhura në listën e ngushtë do të ftohen drejtpërdrejt që t’i dorëzojnë propozimet e tyre.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do ta dërgoj kërkesën tek kompanitë e listës së ngushtë, e cila duhet të përmbajë: </a:t>
            </a:r>
            <a:endParaRPr lang="en-US" sz="2000" dirty="0" smtClean="0">
              <a:latin typeface="Cambria" panose="02040503050406030204" pitchFamily="18" charset="0"/>
              <a:ea typeface="Cambria" panose="02040503050406030204" pitchFamily="18" charset="0"/>
            </a:endParaRPr>
          </a:p>
          <a:p>
            <a:pPr marL="457200" indent="-457200">
              <a:buAutoNum type="alphaLcParenR"/>
            </a:pPr>
            <a:r>
              <a:rPr lang="sq-AL" sz="2000" dirty="0" smtClean="0">
                <a:latin typeface="Cambria" panose="02040503050406030204" pitchFamily="18" charset="0"/>
                <a:ea typeface="Cambria" panose="02040503050406030204" pitchFamily="18" charset="0"/>
              </a:rPr>
              <a:t>Ftesën </a:t>
            </a:r>
            <a:r>
              <a:rPr lang="sq-AL" sz="2000" dirty="0">
                <a:latin typeface="Cambria" panose="02040503050406030204" pitchFamily="18" charset="0"/>
                <a:ea typeface="Cambria" panose="02040503050406030204" pitchFamily="18" charset="0"/>
              </a:rPr>
              <a:t>e cila thekson synimin e Autoritetit kontraktues që të lidh kontratë për sigurimin e shërbimeve të këshillimit, detajet e klientit; si dhe datën, kohën e adresën për dorëzimin e propozimeve; </a:t>
            </a:r>
            <a:r>
              <a:rPr lang="sq-AL" sz="2000" dirty="0" smtClean="0">
                <a:latin typeface="Cambria" panose="02040503050406030204" pitchFamily="18" charset="0"/>
                <a:ea typeface="Cambria" panose="02040503050406030204" pitchFamily="18" charset="0"/>
              </a:rPr>
              <a:t>dhe</a:t>
            </a:r>
            <a:endParaRPr lang="en-US" sz="2000" dirty="0" smtClean="0">
              <a:latin typeface="Cambria" panose="02040503050406030204" pitchFamily="18" charset="0"/>
              <a:ea typeface="Cambria" panose="02040503050406030204" pitchFamily="18" charset="0"/>
            </a:endParaRPr>
          </a:p>
          <a:p>
            <a:pPr marL="457200" indent="-457200">
              <a:buAutoNum type="alphaLcParenR"/>
            </a:pPr>
            <a:r>
              <a:rPr lang="sq-AL" sz="2000" dirty="0" smtClean="0">
                <a:latin typeface="Cambria" panose="02040503050406030204" pitchFamily="18" charset="0"/>
                <a:ea typeface="Cambria" panose="02040503050406030204" pitchFamily="18" charset="0"/>
              </a:rPr>
              <a:t>Dosjen </a:t>
            </a:r>
            <a:r>
              <a:rPr lang="sq-AL" sz="2000" dirty="0">
                <a:latin typeface="Cambria" panose="02040503050406030204" pitchFamily="18" charset="0"/>
                <a:ea typeface="Cambria" panose="02040503050406030204" pitchFamily="18" charset="0"/>
              </a:rPr>
              <a:t>e tenderit e cila përmban të gjitha informacionet që do të ju ndihmonin tenderuesve që të përgatisin propozime të përgjegjshme, duke përfshirë informacione mbi procesin e vlerësimit dhe kriteret/faktorët e vlerësimit e po ashtu edhe peshimin përkatës si dhe rezultatin minimal të cilësisë.</a:t>
            </a:r>
          </a:p>
        </p:txBody>
      </p:sp>
      <p:sp>
        <p:nvSpPr>
          <p:cNvPr id="4" name="Footer Placeholder 3"/>
          <p:cNvSpPr>
            <a:spLocks noGrp="1"/>
          </p:cNvSpPr>
          <p:nvPr>
            <p:ph type="ftr" sz="quarter" idx="11"/>
          </p:nvPr>
        </p:nvSpPr>
        <p:spPr>
          <a:xfrm>
            <a:off x="3124200" y="6477000"/>
            <a:ext cx="4343400" cy="381000"/>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6616825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800" b="1" dirty="0">
                <a:solidFill>
                  <a:srgbClr val="002060"/>
                </a:solidFill>
                <a:latin typeface="Cambria" panose="02040503050406030204" pitchFamily="18" charset="0"/>
                <a:ea typeface="Cambria" panose="02040503050406030204" pitchFamily="18" charset="0"/>
              </a:rPr>
              <a:t>Pranimi i tenderëve</a:t>
            </a:r>
          </a:p>
        </p:txBody>
      </p:sp>
      <p:sp>
        <p:nvSpPr>
          <p:cNvPr id="3" name="Content Placeholder 2"/>
          <p:cNvSpPr>
            <a:spLocks noGrp="1"/>
          </p:cNvSpPr>
          <p:nvPr>
            <p:ph idx="1"/>
          </p:nvPr>
        </p:nvSpPr>
        <p:spPr>
          <a:xfrm>
            <a:off x="0" y="914400"/>
            <a:ext cx="9144000" cy="5943600"/>
          </a:xfrm>
        </p:spPr>
        <p:txBody>
          <a:bodyPr/>
          <a:lstStyle/>
          <a:p>
            <a:pPr marL="0" indent="0">
              <a:buNone/>
            </a:pPr>
            <a:r>
              <a:rPr lang="sq-AL" sz="2000" dirty="0" smtClean="0">
                <a:latin typeface="Cambria" panose="02040503050406030204" pitchFamily="18" charset="0"/>
                <a:ea typeface="Cambria" panose="02040503050406030204" pitchFamily="18" charset="0"/>
              </a:rPr>
              <a:t>Tenderët </a:t>
            </a:r>
            <a:r>
              <a:rPr lang="sq-AL" sz="2000" dirty="0">
                <a:latin typeface="Cambria" panose="02040503050406030204" pitchFamily="18" charset="0"/>
                <a:ea typeface="Cambria" panose="02040503050406030204" pitchFamily="18" charset="0"/>
              </a:rPr>
              <a:t>duhet të dorëzohen vetëm ne formën fizike. AK duhet ta caktoj afatin kohor për dorëzimin e tenderëve, i cili do të mundësoj kohë të mjaftueshme për tenderuesit që t’i përgatisin tenderët e tyre. </a:t>
            </a:r>
            <a:endParaRPr lang="sq-AL" sz="2000" dirty="0" smtClean="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Afati </a:t>
            </a:r>
            <a:r>
              <a:rPr lang="sq-AL" sz="2000" dirty="0">
                <a:latin typeface="Cambria" panose="02040503050406030204" pitchFamily="18" charset="0"/>
                <a:ea typeface="Cambria" panose="02040503050406030204" pitchFamily="18" charset="0"/>
              </a:rPr>
              <a:t>i dhënë kohorë duhet të varet prej objektit të kontratës që duhet dhënë si dhe nuk duhet të jetë më pak se 20 ditë për kontrata me vlerë të mesme, si dhe jo më pak se 40 ditë për kontrata për vlerë të madhe. </a:t>
            </a:r>
            <a:endParaRPr lang="sq-AL" sz="2000" dirty="0" smtClean="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Gjatë </a:t>
            </a:r>
            <a:r>
              <a:rPr lang="sq-AL" sz="2000" dirty="0">
                <a:latin typeface="Cambria" panose="02040503050406030204" pitchFamily="18" charset="0"/>
                <a:ea typeface="Cambria" panose="02040503050406030204" pitchFamily="18" charset="0"/>
              </a:rPr>
              <a:t>kësaj kohe, tenderuesit mund të kërkojnë qartësime në lidhje me informacionet e ofruara në dosjen e tenderit.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duhet të ofroj qartësime përmes komunikimeve me shkrim si dhe ato t’i kopjoj për të gjithë kandidatët e listës së ngushtë dhe nëse është e nevojshme ta zgjasë afatin kohorë për dorëzimin e tyre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383620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800" b="1" dirty="0">
                <a:solidFill>
                  <a:srgbClr val="002060"/>
                </a:solidFill>
                <a:latin typeface="Cambria" panose="02040503050406030204" pitchFamily="18" charset="0"/>
                <a:ea typeface="Cambria" panose="02040503050406030204" pitchFamily="18" charset="0"/>
              </a:rPr>
              <a:t>Propozimet teknike dhe financiare</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11763"/>
          </a:xfrm>
        </p:spPr>
        <p:txBody>
          <a:bodyPr/>
          <a:lstStyle/>
          <a:p>
            <a:pPr marL="0" indent="0">
              <a:buNone/>
            </a:pPr>
            <a:r>
              <a:rPr lang="sq-AL" sz="2000" b="1" dirty="0">
                <a:latin typeface="Cambria" panose="02040503050406030204" pitchFamily="18" charset="0"/>
                <a:ea typeface="Cambria" panose="02040503050406030204" pitchFamily="18" charset="0"/>
              </a:rPr>
              <a:t>Propozimet teknike dhe financiare </a:t>
            </a:r>
            <a:r>
              <a:rPr lang="sq-AL" sz="2000" dirty="0">
                <a:latin typeface="Cambria" panose="02040503050406030204" pitchFamily="18" charset="0"/>
                <a:ea typeface="Cambria" panose="02040503050406030204" pitchFamily="18" charset="0"/>
              </a:rPr>
              <a:t>duhet të dorëzohen në po të njëjtën kohë në një zarf të ndarë të mbyllur. Pas skadimit të afatit për dorëzim nuk do të pranohen ndryshimet e</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propozimeve teknike dhe financiare. </a:t>
            </a:r>
            <a:endParaRPr lang="sq-AL" sz="2000" dirty="0" smtClean="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Zarfet me propozime teknike duhet të hapen menjëherë pas përfundimit të kohës për dorëzimin e propozimeve përderisa propozimet financiare duhet të mbesin të mbyllura.</a:t>
            </a:r>
            <a:endParaRPr lang="en-US"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Çdo propozimi që është pranuar pas përfundimit të kohës për dorëzimin e propozimeve duhet të kthehet i pahapur.</a:t>
            </a:r>
          </a:p>
          <a:p>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5563304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000" b="1" dirty="0">
                <a:solidFill>
                  <a:srgbClr val="002060"/>
                </a:solidFill>
                <a:latin typeface="Cambria" panose="02040503050406030204" pitchFamily="18" charset="0"/>
                <a:ea typeface="Cambria" panose="02040503050406030204" pitchFamily="18" charset="0"/>
              </a:rPr>
              <a:t>Vlerësimi i propozimeve teknike</a:t>
            </a:r>
          </a:p>
        </p:txBody>
      </p:sp>
      <p:sp>
        <p:nvSpPr>
          <p:cNvPr id="3" name="Content Placeholder 2"/>
          <p:cNvSpPr>
            <a:spLocks noGrp="1"/>
          </p:cNvSpPr>
          <p:nvPr>
            <p:ph idx="1"/>
          </p:nvPr>
        </p:nvSpPr>
        <p:spPr>
          <a:xfrm>
            <a:off x="0" y="762000"/>
            <a:ext cx="9144000" cy="6019800"/>
          </a:xfrm>
        </p:spPr>
        <p:txBody>
          <a:bodyPr/>
          <a:lstStyle/>
          <a:p>
            <a:pPr marL="0" indent="0">
              <a:buNone/>
            </a:pPr>
            <a:r>
              <a:rPr lang="sq-AL" sz="2000" dirty="0" smtClean="0">
                <a:latin typeface="Cambria" panose="02040503050406030204" pitchFamily="18" charset="0"/>
                <a:ea typeface="Cambria" panose="02040503050406030204" pitchFamily="18" charset="0"/>
              </a:rPr>
              <a:t>Vlerësimi </a:t>
            </a:r>
            <a:r>
              <a:rPr lang="sq-AL" sz="2000" dirty="0">
                <a:latin typeface="Cambria" panose="02040503050406030204" pitchFamily="18" charset="0"/>
                <a:ea typeface="Cambria" panose="02040503050406030204" pitchFamily="18" charset="0"/>
              </a:rPr>
              <a:t>i propozimeve teknike duhet të kryhet menjëherë duke marr parasysh disa kritere, të tilla sikurse</a:t>
            </a:r>
            <a:r>
              <a:rPr lang="sq-AL" sz="2000" dirty="0" smtClean="0">
                <a:latin typeface="Cambria" panose="02040503050406030204" pitchFamily="18" charset="0"/>
                <a:ea typeface="Cambria" panose="02040503050406030204" pitchFamily="18" charset="0"/>
              </a:rPr>
              <a:t>:</a:t>
            </a: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përvoja </a:t>
            </a:r>
            <a:r>
              <a:rPr lang="sq-AL" sz="2000" dirty="0">
                <a:latin typeface="Cambria" panose="02040503050406030204" pitchFamily="18" charset="0"/>
                <a:ea typeface="Cambria" panose="02040503050406030204" pitchFamily="18" charset="0"/>
              </a:rPr>
              <a:t>përkatëse e këshilltarit; </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cilësinë </a:t>
            </a:r>
            <a:r>
              <a:rPr lang="sq-AL" sz="2000" dirty="0">
                <a:latin typeface="Cambria" panose="02040503050406030204" pitchFamily="18" charset="0"/>
                <a:ea typeface="Cambria" panose="02040503050406030204" pitchFamily="18" charset="0"/>
              </a:rPr>
              <a:t>e metodologjisë së propozuar</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kualifikimet </a:t>
            </a:r>
            <a:r>
              <a:rPr lang="sq-AL" sz="2000" dirty="0">
                <a:latin typeface="Cambria" panose="02040503050406030204" pitchFamily="18" charset="0"/>
                <a:ea typeface="Cambria" panose="02040503050406030204" pitchFamily="18" charset="0"/>
              </a:rPr>
              <a:t>e stafit kryesor të propozuar</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transferimin </a:t>
            </a:r>
            <a:r>
              <a:rPr lang="sq-AL" sz="2000" dirty="0">
                <a:latin typeface="Cambria" panose="02040503050406030204" pitchFamily="18" charset="0"/>
                <a:ea typeface="Cambria" panose="02040503050406030204" pitchFamily="18" charset="0"/>
              </a:rPr>
              <a:t>e dijenisë, nëse kërkohet. </a:t>
            </a:r>
            <a:endParaRPr lang="sq-AL"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Secili </a:t>
            </a:r>
            <a:r>
              <a:rPr lang="sq-AL" sz="2000" dirty="0">
                <a:latin typeface="Cambria" panose="02040503050406030204" pitchFamily="18" charset="0"/>
                <a:ea typeface="Cambria" panose="02040503050406030204" pitchFamily="18" charset="0"/>
              </a:rPr>
              <a:t>kriter duhet të notohet dhe pastaj notat duhet të radhiten që të bëhen pikë. Sistemi i radhitjes duhet të zbulohet në dosjen e tenderit.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duhet t’i njoftoj tenderuesit që kanë dorëzuar propozimet mbi pikët teknike që i janë caktuar secilit këshilltar, dhe duhet t’i njoftoj ata këshilltar propozimet e të cilëve nuk i kanë plotësuar rezultatet minimale të cilësisë ose janë konsideruar si të papërgjegjshme. </a:t>
            </a:r>
            <a:endParaRPr lang="sq-AL" sz="2000" dirty="0" smtClean="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duhet që menjëherë t’i njoftoj </a:t>
            </a:r>
            <a:r>
              <a:rPr lang="sq-AL" sz="2000" dirty="0" err="1">
                <a:latin typeface="Cambria" panose="02040503050406030204" pitchFamily="18" charset="0"/>
                <a:ea typeface="Cambria" panose="02040503050406030204" pitchFamily="18" charset="0"/>
              </a:rPr>
              <a:t>konsulentet</a:t>
            </a:r>
            <a:r>
              <a:rPr lang="sq-AL" sz="2000" dirty="0">
                <a:latin typeface="Cambria" panose="02040503050406030204" pitchFamily="18" charset="0"/>
                <a:ea typeface="Cambria" panose="02040503050406030204" pitchFamily="18" charset="0"/>
              </a:rPr>
              <a:t> të cilët e kanë arritur rezultatin minimal kualifikues, në datën, kohën dhe vendin e përcaktuar për hapjen e propozimeve teknike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225464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000" b="1" dirty="0">
                <a:solidFill>
                  <a:srgbClr val="002060"/>
                </a:solidFill>
                <a:latin typeface="Cambria" panose="02040503050406030204" pitchFamily="18" charset="0"/>
                <a:ea typeface="Cambria" panose="02040503050406030204" pitchFamily="18" charset="0"/>
              </a:rPr>
              <a:t>Vlerësimi i propozimeve teknike</a:t>
            </a:r>
            <a:endParaRPr lang="sq-AL"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11763"/>
          </a:xfrm>
        </p:spPr>
        <p:txBody>
          <a:bodyPr/>
          <a:lstStyle/>
          <a:p>
            <a:pPr marL="0" indent="0">
              <a:buNone/>
            </a:pPr>
            <a:r>
              <a:rPr lang="sq-AL" sz="2000" dirty="0" smtClean="0">
                <a:latin typeface="Cambria" panose="02040503050406030204" pitchFamily="18" charset="0"/>
                <a:ea typeface="Cambria" panose="02040503050406030204" pitchFamily="18" charset="0"/>
              </a:rPr>
              <a:t>Kandidatët </a:t>
            </a:r>
            <a:r>
              <a:rPr lang="sq-AL" sz="2000" dirty="0">
                <a:latin typeface="Cambria" panose="02040503050406030204" pitchFamily="18" charset="0"/>
                <a:ea typeface="Cambria" panose="02040503050406030204" pitchFamily="18" charset="0"/>
              </a:rPr>
              <a:t>e listës së ngushtë duhet të ftohen së paku (2) javë (ndërkombëtarë), dhe një (1) javë (vendor), para hapjes se propozimeve financiare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Kriteret </a:t>
            </a:r>
            <a:r>
              <a:rPr lang="sq-AL" sz="2000" dirty="0">
                <a:latin typeface="Cambria" panose="02040503050406030204" pitchFamily="18" charset="0"/>
                <a:ea typeface="Cambria" panose="02040503050406030204" pitchFamily="18" charset="0"/>
              </a:rPr>
              <a:t>që duhet të përdoren për vlerësimin </a:t>
            </a:r>
            <a:r>
              <a:rPr lang="sq-AL" sz="2000" dirty="0" smtClean="0">
                <a:latin typeface="Cambria" panose="02040503050406030204" pitchFamily="18" charset="0"/>
                <a:ea typeface="Cambria" panose="02040503050406030204" pitchFamily="18" charset="0"/>
              </a:rPr>
              <a:t>teknik </a:t>
            </a:r>
            <a:r>
              <a:rPr lang="sq-AL" sz="2000" dirty="0">
                <a:latin typeface="Cambria" panose="02040503050406030204" pitchFamily="18" charset="0"/>
                <a:ea typeface="Cambria" panose="02040503050406030204" pitchFamily="18" charset="0"/>
              </a:rPr>
              <a:t>si dhe peshat treguese janë si më poshtë, peshat mund të rregullohen që tu </a:t>
            </a:r>
            <a:r>
              <a:rPr lang="sq-AL" sz="2000" dirty="0" smtClean="0">
                <a:latin typeface="Cambria" panose="02040503050406030204" pitchFamily="18" charset="0"/>
                <a:ea typeface="Cambria" panose="02040503050406030204" pitchFamily="18" charset="0"/>
              </a:rPr>
              <a:t>përshtaten </a:t>
            </a:r>
            <a:r>
              <a:rPr lang="sq-AL" sz="2000" dirty="0">
                <a:latin typeface="Cambria" panose="02040503050406030204" pitchFamily="18" charset="0"/>
                <a:ea typeface="Cambria" panose="02040503050406030204" pitchFamily="18" charset="0"/>
              </a:rPr>
              <a:t>prokurimeve specifike: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Përvojë specifike 0-10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Përshtatje e metodologjisë/planit të punës 20-50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Kualifikimet e stafit kryesor 30-60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Transferimi i njohurisë (</a:t>
            </a:r>
            <a:r>
              <a:rPr lang="sq-AL" sz="2000" dirty="0" err="1">
                <a:latin typeface="Cambria" panose="02040503050406030204" pitchFamily="18" charset="0"/>
                <a:ea typeface="Cambria" panose="02040503050406030204" pitchFamily="18" charset="0"/>
              </a:rPr>
              <a:t>opsionale</a:t>
            </a:r>
            <a:r>
              <a:rPr lang="sq-AL" sz="2000" dirty="0">
                <a:latin typeface="Cambria" panose="02040503050406030204" pitchFamily="18" charset="0"/>
                <a:ea typeface="Cambria" panose="02040503050406030204" pitchFamily="18" charset="0"/>
              </a:rPr>
              <a:t>) 0-10 </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Pikët totale 100 </a:t>
            </a:r>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2843438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000" b="1" dirty="0">
                <a:solidFill>
                  <a:srgbClr val="002060"/>
                </a:solidFill>
                <a:latin typeface="Cambria" panose="02040503050406030204" pitchFamily="18" charset="0"/>
                <a:ea typeface="Cambria" panose="02040503050406030204" pitchFamily="18" charset="0"/>
              </a:rPr>
              <a:t>Hapja publike e propozimeve financiare</a:t>
            </a:r>
          </a:p>
        </p:txBody>
      </p:sp>
      <p:sp>
        <p:nvSpPr>
          <p:cNvPr id="3" name="Content Placeholder 2"/>
          <p:cNvSpPr>
            <a:spLocks noGrp="1"/>
          </p:cNvSpPr>
          <p:nvPr>
            <p:ph idx="1"/>
          </p:nvPr>
        </p:nvSpPr>
        <p:spPr>
          <a:xfrm>
            <a:off x="0" y="1143000"/>
            <a:ext cx="9144000" cy="4983163"/>
          </a:xfrm>
        </p:spPr>
        <p:txBody>
          <a:bodyPr/>
          <a:lstStyle/>
          <a:p>
            <a:pPr marL="0" indent="0">
              <a:buNone/>
            </a:pPr>
            <a:r>
              <a:rPr lang="sq-AL" sz="2000" dirty="0" smtClean="0">
                <a:latin typeface="Cambria" panose="02040503050406030204" pitchFamily="18" charset="0"/>
                <a:ea typeface="Cambria" panose="02040503050406030204" pitchFamily="18" charset="0"/>
              </a:rPr>
              <a:t>Propozimet </a:t>
            </a:r>
            <a:r>
              <a:rPr lang="sq-AL" sz="2000" dirty="0">
                <a:latin typeface="Cambria" panose="02040503050406030204" pitchFamily="18" charset="0"/>
                <a:ea typeface="Cambria" panose="02040503050406030204" pitchFamily="18" charset="0"/>
              </a:rPr>
              <a:t>financiare duhet të hapen publikisht në prani të përfaqësuesve të konsulentëve që kanë vendosur të marrin pjesë. Emri i secilit tenderues, rezultatet teknike, si dhe çmimi i propozuar do të lexohet më zë të lartë si dhe regjistrohen kur hapen propozimet financiare</a:t>
            </a:r>
            <a:r>
              <a:rPr lang="sq-AL" sz="2000" dirty="0" smtClean="0">
                <a:latin typeface="Cambria" panose="02040503050406030204" pitchFamily="18" charset="0"/>
                <a:ea typeface="Cambria" panose="02040503050406030204" pitchFamily="18" charset="0"/>
              </a:rPr>
              <a:t>.</a:t>
            </a: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Me </a:t>
            </a:r>
            <a:r>
              <a:rPr lang="sq-AL" sz="2000" dirty="0">
                <a:latin typeface="Cambria" panose="02040503050406030204" pitchFamily="18" charset="0"/>
                <a:ea typeface="Cambria" panose="02040503050406030204" pitchFamily="18" charset="0"/>
              </a:rPr>
              <a:t>qëllim të vlerësimit, çmimi do ta përfshijë pagën e të gjithë konsulentëve si dhe shpenzime të tilla sikurse, udhëtimi, përkthimi, printimi i raporteve ose shpenzimet e sekretarisë. </a:t>
            </a:r>
            <a:endParaRPr lang="sq-AL" sz="2000" dirty="0" smtClean="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Propozimit </a:t>
            </a:r>
            <a:r>
              <a:rPr lang="sq-AL" sz="2000" dirty="0">
                <a:latin typeface="Cambria" panose="02040503050406030204" pitchFamily="18" charset="0"/>
                <a:ea typeface="Cambria" panose="02040503050406030204" pitchFamily="18" charset="0"/>
              </a:rPr>
              <a:t>me çmimin më të ulët do ti epet rezultati financiar 100 pike si dhe propozimet tjera të marrin rezultate financiare që janë reciprokisht proporcionale me çmimet e tyre të ofruara. </a:t>
            </a:r>
            <a:endParaRPr lang="sq-AL"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Metodologjia </a:t>
            </a:r>
            <a:r>
              <a:rPr lang="sq-AL" sz="2000" dirty="0">
                <a:latin typeface="Cambria" panose="02040503050406030204" pitchFamily="18" charset="0"/>
                <a:ea typeface="Cambria" panose="02040503050406030204" pitchFamily="18" charset="0"/>
              </a:rPr>
              <a:t>që do të përdoret duhet të përshkruhet në Dosjen e Tenderit. Vlerësimi përfundimtar i cilësisë &amp; Kostoja dhe dhënia e kontratë</a:t>
            </a:r>
          </a:p>
        </p:txBody>
      </p:sp>
      <p:sp>
        <p:nvSpPr>
          <p:cNvPr id="4" name="Footer Placeholder 3"/>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7311324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sq-AL" sz="2000" b="1" dirty="0">
                <a:solidFill>
                  <a:srgbClr val="002060"/>
                </a:solidFill>
                <a:latin typeface="Cambria" panose="02040503050406030204" pitchFamily="18" charset="0"/>
                <a:ea typeface="Cambria" panose="02040503050406030204" pitchFamily="18" charset="0"/>
              </a:rPr>
              <a:t>Vlerësimi përfundimtar i cilësisë &amp; Kostoja dhe dhënia e kontratës</a:t>
            </a:r>
          </a:p>
        </p:txBody>
      </p:sp>
      <p:sp>
        <p:nvSpPr>
          <p:cNvPr id="3" name="Content Placeholder 2"/>
          <p:cNvSpPr>
            <a:spLocks noGrp="1"/>
          </p:cNvSpPr>
          <p:nvPr>
            <p:ph idx="1"/>
          </p:nvPr>
        </p:nvSpPr>
        <p:spPr>
          <a:xfrm>
            <a:off x="0" y="1143000"/>
            <a:ext cx="9144000" cy="5638800"/>
          </a:xfrm>
        </p:spPr>
        <p:txBody>
          <a:bodyPr/>
          <a:lstStyle/>
          <a:p>
            <a:pPr marL="0" indent="0">
              <a:buNone/>
            </a:pPr>
            <a:r>
              <a:rPr lang="sq-AL" sz="2000" dirty="0" smtClean="0">
                <a:latin typeface="Cambria" panose="02040503050406030204" pitchFamily="18" charset="0"/>
                <a:ea typeface="Cambria" panose="02040503050406030204" pitchFamily="18" charset="0"/>
              </a:rPr>
              <a:t>Piket </a:t>
            </a:r>
            <a:r>
              <a:rPr lang="sq-AL" sz="2000" dirty="0">
                <a:latin typeface="Cambria" panose="02040503050406030204" pitchFamily="18" charset="0"/>
                <a:ea typeface="Cambria" panose="02040503050406030204" pitchFamily="18" charset="0"/>
              </a:rPr>
              <a:t>totale do të fitohen duke bashkuar piket e peshuara për cilësinë (propozimi teknik) dhe kostoja (propozimi financiar). Notat e “kostos” duhet të përzgjidhen duke marr parasysh </a:t>
            </a:r>
            <a:r>
              <a:rPr lang="sq-AL" sz="2000" dirty="0" err="1">
                <a:latin typeface="Cambria" panose="02040503050406030204" pitchFamily="18" charset="0"/>
                <a:ea typeface="Cambria" panose="02040503050406030204" pitchFamily="18" charset="0"/>
              </a:rPr>
              <a:t>ndërlikueshmerinë</a:t>
            </a:r>
            <a:r>
              <a:rPr lang="sq-AL" sz="2000" dirty="0">
                <a:latin typeface="Cambria" panose="02040503050406030204" pitchFamily="18" charset="0"/>
                <a:ea typeface="Cambria" panose="02040503050406030204" pitchFamily="18" charset="0"/>
              </a:rPr>
              <a:t> e objektit të kontratës që duhet dhënë si dhe rëndësinë përkatëse të cilësisë</a:t>
            </a:r>
            <a:r>
              <a:rPr lang="sq-AL" sz="2000" dirty="0" smtClean="0">
                <a:latin typeface="Cambria" panose="02040503050406030204" pitchFamily="18" charset="0"/>
                <a:ea typeface="Cambria" panose="02040503050406030204" pitchFamily="18" charset="0"/>
              </a:rPr>
              <a:t>.</a:t>
            </a: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Pas </a:t>
            </a:r>
            <a:r>
              <a:rPr lang="sq-AL" sz="2000" dirty="0">
                <a:latin typeface="Cambria" panose="02040503050406030204" pitchFamily="18" charset="0"/>
                <a:ea typeface="Cambria" panose="02040503050406030204" pitchFamily="18" charset="0"/>
              </a:rPr>
              <a:t>identifikimit të tenderit më të mirë, AK duhet t’i njoftoj tenderuesit për klasifikimin final si dhe do të nis negociatat për të qartësuar dhe eventualisht për të përmirësuar termet e kontratës, metodologjinë, stafin, si dhe kushtet speciale.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Negociatat </a:t>
            </a:r>
            <a:r>
              <a:rPr lang="sq-AL" sz="2000" dirty="0">
                <a:latin typeface="Cambria" panose="02040503050406030204" pitchFamily="18" charset="0"/>
                <a:ea typeface="Cambria" panose="02040503050406030204" pitchFamily="18" charset="0"/>
              </a:rPr>
              <a:t>nuk duhet që ne thelb ti ndryshojnë termet origjinale të kontratës ose propozimin e përzgjedhur. Oferta financiare në asnjë rast nuk mund të ndryshohet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Pas </a:t>
            </a:r>
            <a:r>
              <a:rPr lang="sq-AL" sz="2000" dirty="0">
                <a:latin typeface="Cambria" panose="02040503050406030204" pitchFamily="18" charset="0"/>
                <a:ea typeface="Cambria" panose="02040503050406030204" pitchFamily="18" charset="0"/>
              </a:rPr>
              <a:t>përfundimit të procesit të hapjes dhe vlerësimit, ZP duhet të regjistroj të dhënat ne platformën elektronike nga procesi i hapjes dhe vlerësimit ne mënyre qe të mundësoj vazhdimin e procedurës ne sistem. </a:t>
            </a:r>
          </a:p>
        </p:txBody>
      </p:sp>
      <p:sp>
        <p:nvSpPr>
          <p:cNvPr id="4" name="Footer Placeholder 3"/>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1874817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sq-AL" sz="2000" b="1" dirty="0" smtClean="0">
                <a:solidFill>
                  <a:srgbClr val="002060"/>
                </a:solidFill>
                <a:latin typeface="Cambria" panose="02040503050406030204" pitchFamily="18" charset="0"/>
                <a:ea typeface="Cambria" panose="02040503050406030204" pitchFamily="18" charset="0"/>
              </a:rPr>
              <a:t/>
            </a:r>
            <a:br>
              <a:rPr lang="sq-AL" sz="2000" b="1" dirty="0" smtClean="0">
                <a:solidFill>
                  <a:srgbClr val="002060"/>
                </a:solidFill>
                <a:latin typeface="Cambria" panose="02040503050406030204" pitchFamily="18" charset="0"/>
                <a:ea typeface="Cambria" panose="02040503050406030204" pitchFamily="18" charset="0"/>
              </a:rPr>
            </a:br>
            <a:r>
              <a:rPr lang="sq-AL" sz="2000" b="1" dirty="0" smtClean="0">
                <a:solidFill>
                  <a:srgbClr val="002060"/>
                </a:solidFill>
                <a:latin typeface="Cambria" panose="02040503050406030204" pitchFamily="18" charset="0"/>
                <a:ea typeface="Cambria" panose="02040503050406030204" pitchFamily="18" charset="0"/>
              </a:rPr>
              <a:t>Vlerësimi </a:t>
            </a:r>
            <a:r>
              <a:rPr lang="sq-AL" sz="2000" b="1" dirty="0">
                <a:solidFill>
                  <a:srgbClr val="002060"/>
                </a:solidFill>
                <a:latin typeface="Cambria" panose="02040503050406030204" pitchFamily="18" charset="0"/>
                <a:ea typeface="Cambria" panose="02040503050406030204" pitchFamily="18" charset="0"/>
              </a:rPr>
              <a:t>përfundimtar</a:t>
            </a:r>
            <a:endParaRPr lang="sq-AL"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marL="0" indent="0">
              <a:buNone/>
            </a:pPr>
            <a:r>
              <a:rPr lang="sq-AL" sz="2000" dirty="0" smtClean="0">
                <a:latin typeface="Cambria" panose="02040503050406030204" pitchFamily="18" charset="0"/>
                <a:ea typeface="Cambria" panose="02040503050406030204" pitchFamily="18" charset="0"/>
              </a:rPr>
              <a:t>Zyrtari </a:t>
            </a:r>
            <a:r>
              <a:rPr lang="sq-AL" sz="2000" dirty="0">
                <a:latin typeface="Cambria" panose="02040503050406030204" pitchFamily="18" charset="0"/>
                <a:ea typeface="Cambria" panose="02040503050406030204" pitchFamily="18" charset="0"/>
              </a:rPr>
              <a:t>i Prokurimit, duhet qe të përgatitë Formularin B58 “Njoftimin mbi vendimin e AK” dhe ta ngrite ne platforme të prokurimit elektronik - si dokument shtese nëpërmjet funksionit “shtoni dokument të ri</a:t>
            </a:r>
            <a:r>
              <a:rPr lang="sq-AL" sz="2000" dirty="0" smtClean="0">
                <a:latin typeface="Cambria" panose="02040503050406030204" pitchFamily="18" charset="0"/>
                <a:ea typeface="Cambria" panose="02040503050406030204" pitchFamily="18" charset="0"/>
              </a:rPr>
              <a:t>”.</a:t>
            </a:r>
          </a:p>
          <a:p>
            <a:pPr marL="0" indent="0">
              <a:buNone/>
            </a:pPr>
            <a:r>
              <a:rPr lang="sq-AL" sz="2000" dirty="0" smtClean="0">
                <a:latin typeface="Cambria" panose="02040503050406030204" pitchFamily="18" charset="0"/>
                <a:ea typeface="Cambria" panose="02040503050406030204" pitchFamily="18" charset="0"/>
              </a:rPr>
              <a:t>Duhet te pres </a:t>
            </a:r>
            <a:r>
              <a:rPr lang="sq-AL" sz="2000" dirty="0">
                <a:latin typeface="Cambria" panose="02040503050406030204" pitchFamily="18" charset="0"/>
                <a:ea typeface="Cambria" panose="02040503050406030204" pitchFamily="18" charset="0"/>
              </a:rPr>
              <a:t>skadimin e intervalit, gjatë të cilit ofertuesit mund të kërkojnë shqyrtimin e vendimit.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Dispozitat </a:t>
            </a:r>
            <a:r>
              <a:rPr lang="sq-AL" sz="2000" dirty="0">
                <a:latin typeface="Cambria" panose="02040503050406030204" pitchFamily="18" charset="0"/>
                <a:ea typeface="Cambria" panose="02040503050406030204" pitchFamily="18" charset="0"/>
              </a:rPr>
              <a:t>e Neneve 47.33 – 47.37 të këtyre rregullave aplikohen në mënyrë të krahasueshme për dhënie të kontratës dhe nënshkrim si dhe për shpërndarjen e kontratës së nënshkruar. </a:t>
            </a:r>
            <a:endParaRPr lang="sq-AL" sz="2000" dirty="0" smtClean="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Ankesat i referohen  </a:t>
            </a:r>
            <a:r>
              <a:rPr lang="sq-AL" sz="2000" dirty="0">
                <a:latin typeface="Cambria" panose="02040503050406030204" pitchFamily="18" charset="0"/>
                <a:ea typeface="Cambria" panose="02040503050406030204" pitchFamily="18" charset="0"/>
              </a:rPr>
              <a:t>rregullave të aprovuara nga KRPP, të publikuara ne </a:t>
            </a:r>
            <a:r>
              <a:rPr lang="sq-AL" sz="2000" dirty="0" err="1" smtClean="0">
                <a:latin typeface="Cambria" panose="02040503050406030204" pitchFamily="18" charset="0"/>
                <a:ea typeface="Cambria" panose="02040503050406030204" pitchFamily="18" charset="0"/>
              </a:rPr>
              <a:t>web</a:t>
            </a:r>
            <a:r>
              <a:rPr lang="sq-AL" sz="2000" dirty="0" smtClean="0">
                <a:latin typeface="Cambria" panose="02040503050406030204" pitchFamily="18" charset="0"/>
                <a:ea typeface="Cambria" panose="02040503050406030204" pitchFamily="18" charset="0"/>
              </a:rPr>
              <a:t>-faqen </a:t>
            </a:r>
            <a:r>
              <a:rPr lang="sq-AL" sz="2000" dirty="0">
                <a:latin typeface="Cambria" panose="02040503050406030204" pitchFamily="18" charset="0"/>
                <a:ea typeface="Cambria" panose="02040503050406030204" pitchFamily="18" charset="0"/>
              </a:rPr>
              <a:t>e </a:t>
            </a:r>
            <a:r>
              <a:rPr lang="sq-AL" sz="2000" dirty="0" smtClean="0">
                <a:latin typeface="Cambria" panose="02040503050406030204" pitchFamily="18" charset="0"/>
                <a:ea typeface="Cambria" panose="02040503050406030204" pitchFamily="18" charset="0"/>
              </a:rPr>
              <a:t>KRPP-së, </a:t>
            </a:r>
            <a:r>
              <a:rPr lang="sq-AL" sz="2000" dirty="0">
                <a:latin typeface="Cambria" panose="02040503050406030204" pitchFamily="18" charset="0"/>
                <a:ea typeface="Cambria" panose="02040503050406030204" pitchFamily="18" charset="0"/>
              </a:rPr>
              <a:t>F03 “</a:t>
            </a:r>
            <a:r>
              <a:rPr lang="sq-AL" sz="2000" dirty="0" smtClean="0">
                <a:latin typeface="Cambria" panose="02040503050406030204" pitchFamily="18" charset="0"/>
                <a:ea typeface="Cambria" panose="02040503050406030204" pitchFamily="18" charset="0"/>
              </a:rPr>
              <a:t>Rregullat</a:t>
            </a:r>
            <a:r>
              <a:rPr lang="en-US"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parashtrim të ankesave”.</a:t>
            </a:r>
          </a:p>
          <a:p>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14791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endParaRPr lang="en-US" sz="3600" dirty="0"/>
          </a:p>
        </p:txBody>
      </p:sp>
      <p:sp>
        <p:nvSpPr>
          <p:cNvPr id="8" name="Title 1"/>
          <p:cNvSpPr txBox="1">
            <a:spLocks/>
          </p:cNvSpPr>
          <p:nvPr/>
        </p:nvSpPr>
        <p:spPr>
          <a:xfrm>
            <a:off x="615156" y="76201"/>
            <a:ext cx="8071644"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dirty="0" smtClean="0">
                <a:solidFill>
                  <a:schemeClr val="bg2">
                    <a:lumMod val="75000"/>
                  </a:schemeClr>
                </a:solidFill>
                <a:latin typeface="Cambria" panose="02040503050406030204" pitchFamily="18" charset="0"/>
                <a:ea typeface="Cambria" panose="02040503050406030204" pitchFamily="18" charset="0"/>
              </a:rPr>
              <a:t>Shërbimet </a:t>
            </a:r>
            <a:r>
              <a:rPr lang="sq-AL" sz="2800" b="1" dirty="0" err="1" smtClean="0">
                <a:solidFill>
                  <a:schemeClr val="bg2">
                    <a:lumMod val="75000"/>
                  </a:schemeClr>
                </a:solidFill>
                <a:latin typeface="Cambria" panose="02040503050406030204" pitchFamily="18" charset="0"/>
                <a:ea typeface="Cambria" panose="02040503050406030204" pitchFamily="18" charset="0"/>
              </a:rPr>
              <a:t>konsulente</a:t>
            </a:r>
            <a:endParaRPr lang="en-US" sz="2800" b="1" dirty="0" smtClean="0">
              <a:solidFill>
                <a:schemeClr val="bg2">
                  <a:lumMod val="75000"/>
                </a:schemeClr>
              </a:solidFill>
              <a:latin typeface="Cambria" panose="02040503050406030204" pitchFamily="18" charset="0"/>
              <a:ea typeface="Cambria" panose="02040503050406030204" pitchFamily="18" charset="0"/>
            </a:endParaRPr>
          </a:p>
        </p:txBody>
      </p:sp>
      <p:sp>
        <p:nvSpPr>
          <p:cNvPr id="9" name="Title 1"/>
          <p:cNvSpPr txBox="1">
            <a:spLocks/>
          </p:cNvSpPr>
          <p:nvPr/>
        </p:nvSpPr>
        <p:spPr>
          <a:xfrm>
            <a:off x="767556" y="381000"/>
            <a:ext cx="8071644" cy="13243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i="1" dirty="0" smtClean="0">
              <a:solidFill>
                <a:srgbClr val="FF0000"/>
              </a:solidFill>
            </a:endParaRPr>
          </a:p>
        </p:txBody>
      </p:sp>
      <p:sp>
        <p:nvSpPr>
          <p:cNvPr id="11" name="Rectangle 10"/>
          <p:cNvSpPr/>
          <p:nvPr/>
        </p:nvSpPr>
        <p:spPr>
          <a:xfrm>
            <a:off x="0" y="933873"/>
            <a:ext cx="9143999" cy="6001643"/>
          </a:xfrm>
          <a:prstGeom prst="rect">
            <a:avLst/>
          </a:prstGeom>
        </p:spPr>
        <p:txBody>
          <a:bodyPr wrap="square">
            <a:spAutoFit/>
          </a:bodyPr>
          <a:lstStyle/>
          <a:p>
            <a:pPr marL="34290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itchFamily="34" charset="0"/>
              </a:rPr>
              <a:t>S</a:t>
            </a:r>
            <a:r>
              <a:rPr lang="sq-AL" sz="2400" dirty="0" smtClean="0">
                <a:latin typeface="Cambria" panose="02040503050406030204" pitchFamily="18" charset="0"/>
                <a:ea typeface="Cambria" panose="02040503050406030204" pitchFamily="18" charset="0"/>
              </a:rPr>
              <a:t>hërbimet </a:t>
            </a:r>
            <a:r>
              <a:rPr lang="sq-AL" sz="2400" dirty="0" err="1">
                <a:latin typeface="Cambria" panose="02040503050406030204" pitchFamily="18" charset="0"/>
                <a:ea typeface="Cambria" panose="02040503050406030204" pitchFamily="18" charset="0"/>
              </a:rPr>
              <a:t>konsulente</a:t>
            </a:r>
            <a:r>
              <a:rPr lang="sq-AL" sz="2400" dirty="0" smtClean="0">
                <a:latin typeface="Cambria" panose="02040503050406030204" pitchFamily="18" charset="0"/>
                <a:ea typeface="Cambria" panose="02040503050406030204" pitchFamily="18" charset="0"/>
              </a:rPr>
              <a:t>"– nënkupton një shërbim </a:t>
            </a:r>
            <a:r>
              <a:rPr lang="sq-AL" sz="2400" b="1" dirty="0" smtClean="0">
                <a:latin typeface="Cambria" panose="02040503050406030204" pitchFamily="18" charset="0"/>
                <a:ea typeface="Cambria" panose="02040503050406030204" pitchFamily="18" charset="0"/>
              </a:rPr>
              <a:t>të një natyre intelektuale</a:t>
            </a:r>
            <a:r>
              <a:rPr lang="sq-AL" sz="2400"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apo konsultative</a:t>
            </a:r>
            <a:r>
              <a:rPr lang="sq-AL" sz="2400" dirty="0" smtClean="0">
                <a:latin typeface="Cambria" panose="02040503050406030204" pitchFamily="18" charset="0"/>
                <a:ea typeface="Cambria" panose="02040503050406030204" pitchFamily="18" charset="0"/>
              </a:rPr>
              <a:t>, që sigurohet nga një konsulent ekspert dhe i kualifikuar në një fushë të caktuar apo profesion dhe përfshin shërbime </a:t>
            </a:r>
            <a:r>
              <a:rPr lang="sq-AL" sz="2400" b="1" u="sng" dirty="0" smtClean="0">
                <a:latin typeface="Cambria" panose="02040503050406030204" pitchFamily="18" charset="0"/>
                <a:ea typeface="Cambria" panose="02040503050406030204" pitchFamily="18" charset="0"/>
              </a:rPr>
              <a:t>ku aspektet intelektuale dhe kontributet mbizotërojnë</a:t>
            </a:r>
            <a:r>
              <a:rPr lang="sq-AL" sz="2400" b="1" dirty="0" smtClean="0">
                <a:latin typeface="Cambria" panose="02040503050406030204" pitchFamily="18" charset="0"/>
                <a:ea typeface="Cambria" panose="02040503050406030204" pitchFamily="18" charset="0"/>
              </a:rPr>
              <a:t>  dhe </a:t>
            </a:r>
            <a:r>
              <a:rPr lang="sq-AL" sz="2400" b="1" u="sng" dirty="0" smtClean="0">
                <a:latin typeface="Cambria" panose="02040503050406030204" pitchFamily="18" charset="0"/>
                <a:ea typeface="Cambria" panose="02040503050406030204" pitchFamily="18" charset="0"/>
              </a:rPr>
              <a:t>tejkalojnë aspektet tjera fizike të kontratës.</a:t>
            </a:r>
            <a:endParaRPr lang="en-US" sz="2400" b="1" u="sng" dirty="0" smtClean="0">
              <a:latin typeface="Cambria" panose="02040503050406030204" pitchFamily="18" charset="0"/>
              <a:ea typeface="Cambria" panose="02040503050406030204" pitchFamily="18" charset="0"/>
            </a:endParaRPr>
          </a:p>
          <a:p>
            <a:pPr lvl="0"/>
            <a:endParaRPr lang="en-US" sz="2400" b="1" u="sng" dirty="0" smtClean="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Shembuj </a:t>
            </a:r>
            <a:r>
              <a:rPr lang="sq-AL" sz="2400" dirty="0">
                <a:latin typeface="Cambria" panose="02040503050406030204" pitchFamily="18" charset="0"/>
                <a:ea typeface="Cambria" panose="02040503050406030204" pitchFamily="18" charset="0"/>
              </a:rPr>
              <a:t>të shërbimeve konsulentë përfshijnë, por nuk kufizohen </a:t>
            </a:r>
            <a:r>
              <a:rPr lang="sq-AL" sz="2400" dirty="0"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marL="800100" lvl="1"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rPr>
              <a:t>Konsultative </a:t>
            </a:r>
            <a:r>
              <a:rPr lang="sq-AL" sz="2400" dirty="0">
                <a:latin typeface="Cambria" panose="02040503050406030204" pitchFamily="18" charset="0"/>
                <a:ea typeface="Cambria" panose="02040503050406030204" pitchFamily="18" charset="0"/>
              </a:rPr>
              <a:t>(politikat e zbatuara, turizmi, dhe shëndetësia), Studimet (ndikimi mjedisor, popullatë, shëndetësia, arsimi, çmimet e tregut</a:t>
            </a:r>
            <a:r>
              <a:rPr lang="sq-AL" sz="2400" dirty="0" smtClean="0">
                <a:latin typeface="Cambria" panose="02040503050406030204" pitchFamily="18" charset="0"/>
                <a:ea typeface="Cambria" panose="02040503050406030204" pitchFamily="18" charset="0"/>
              </a:rPr>
              <a:t>),</a:t>
            </a:r>
          </a:p>
          <a:p>
            <a:pPr marL="800100" lvl="1"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rPr>
              <a:t>Projektimet </a:t>
            </a:r>
            <a:r>
              <a:rPr lang="sq-AL" sz="2400" dirty="0">
                <a:latin typeface="Cambria" panose="02040503050406030204" pitchFamily="18" charset="0"/>
                <a:ea typeface="Cambria" panose="02040503050406030204" pitchFamily="18" charset="0"/>
              </a:rPr>
              <a:t>(pikturat, skulpturat, arkitektura, reklamimi), Institucionale (prokurimi, vënia e taksave, buxhetet, policia, pensionet, doganat</a:t>
            </a:r>
            <a:r>
              <a:rPr lang="sq-AL" sz="2400" dirty="0" smtClean="0">
                <a:latin typeface="Cambria" panose="02040503050406030204" pitchFamily="18" charset="0"/>
                <a:ea typeface="Cambria" panose="02040503050406030204" pitchFamily="18" charset="0"/>
              </a:rPr>
              <a:t>).</a:t>
            </a:r>
          </a:p>
          <a:p>
            <a:pPr marL="800100" lvl="1" indent="-342900">
              <a:buFont typeface="Arial" panose="020B0604020202020204" pitchFamily="34" charset="0"/>
              <a:buChar char="•"/>
            </a:pPr>
            <a:endParaRPr lang="sq-AL" sz="2400" dirty="0" smtClean="0">
              <a:latin typeface="Cambria" panose="02040503050406030204" pitchFamily="18" charset="0"/>
              <a:ea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800" b="1" dirty="0">
                <a:solidFill>
                  <a:schemeClr val="bg2">
                    <a:lumMod val="75000"/>
                  </a:schemeClr>
                </a:solidFill>
                <a:latin typeface="Cambria" panose="02040503050406030204" pitchFamily="18" charset="0"/>
                <a:ea typeface="Cambria" panose="02040503050406030204" pitchFamily="18" charset="0"/>
              </a:rPr>
              <a:t>Shërbimet </a:t>
            </a:r>
            <a:r>
              <a:rPr lang="sq-AL" sz="2800" b="1" dirty="0" err="1">
                <a:solidFill>
                  <a:schemeClr val="bg2">
                    <a:lumMod val="75000"/>
                  </a:schemeClr>
                </a:solidFill>
                <a:latin typeface="Cambria" panose="02040503050406030204" pitchFamily="18" charset="0"/>
                <a:ea typeface="Cambria" panose="02040503050406030204" pitchFamily="18" charset="0"/>
              </a:rPr>
              <a:t>konsulente</a:t>
            </a:r>
            <a:r>
              <a:rPr lang="en-US" sz="2800" b="1" dirty="0">
                <a:solidFill>
                  <a:schemeClr val="bg2">
                    <a:lumMod val="75000"/>
                  </a:schemeClr>
                </a:solidFill>
                <a:latin typeface="Cambria" panose="02040503050406030204" pitchFamily="18" charset="0"/>
                <a:ea typeface="Cambria" panose="02040503050406030204" pitchFamily="18" charset="0"/>
              </a:rPr>
              <a:t/>
            </a:r>
            <a:br>
              <a:rPr lang="en-US" sz="2800" b="1" dirty="0">
                <a:solidFill>
                  <a:schemeClr val="bg2">
                    <a:lumMod val="75000"/>
                  </a:schemeClr>
                </a:solidFill>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096000"/>
          </a:xfrm>
        </p:spPr>
        <p:txBody>
          <a:bodyPr/>
          <a:lstStyle/>
          <a:p>
            <a:pPr lvl="0">
              <a:buFont typeface="Wingdings" panose="05000000000000000000" pitchFamily="2" charset="2"/>
              <a:buChar char="§"/>
            </a:pPr>
            <a:r>
              <a:rPr lang="sq-AL" sz="2000" dirty="0">
                <a:latin typeface="Cambria" panose="02040503050406030204" pitchFamily="18" charset="0"/>
                <a:ea typeface="Cambria" panose="02040503050406030204" pitchFamily="18" charset="0"/>
              </a:rPr>
              <a:t>Trajnuese (muzika, sportet, arsimore) dhe</a:t>
            </a:r>
          </a:p>
          <a:p>
            <a:pPr lvl="0">
              <a:buFont typeface="Wingdings" panose="05000000000000000000" pitchFamily="2" charset="2"/>
              <a:buChar char="§"/>
            </a:pPr>
            <a:r>
              <a:rPr lang="sq-AL" sz="2000" dirty="0">
                <a:latin typeface="Cambria" panose="02040503050406030204" pitchFamily="18" charset="0"/>
                <a:ea typeface="Cambria" panose="02040503050406030204" pitchFamily="18" charset="0"/>
              </a:rPr>
              <a:t>shërbimet tjera të natyrës intelektuale dhe profesionale</a:t>
            </a:r>
            <a:r>
              <a:rPr lang="sq-AL" sz="2000" dirty="0" smtClean="0">
                <a:latin typeface="Cambria" panose="02040503050406030204" pitchFamily="18" charset="0"/>
                <a:ea typeface="Cambria" panose="02040503050406030204" pitchFamily="18" charset="0"/>
              </a:rPr>
              <a:t>.</a:t>
            </a:r>
          </a:p>
          <a:p>
            <a:pPr lvl="0">
              <a:buFont typeface="Wingdings" panose="05000000000000000000" pitchFamily="2" charset="2"/>
              <a:buChar char="§"/>
            </a:pP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Konsulentët </a:t>
            </a:r>
            <a:r>
              <a:rPr lang="sq-AL" sz="2000" dirty="0">
                <a:latin typeface="Cambria" panose="02040503050406030204" pitchFamily="18" charset="0"/>
                <a:ea typeface="Cambria" panose="02040503050406030204" pitchFamily="18" charset="0"/>
              </a:rPr>
              <a:t>mund të bashkohen me njëri tjetrin në formë të një sipërmarrje të përbashkët të konsulentëve ose në një marrëveshje nën-</a:t>
            </a:r>
            <a:r>
              <a:rPr lang="sq-AL" sz="2000" dirty="0" err="1">
                <a:latin typeface="Cambria" panose="02040503050406030204" pitchFamily="18" charset="0"/>
                <a:ea typeface="Cambria" panose="02040503050406030204" pitchFamily="18" charset="0"/>
              </a:rPr>
              <a:t>konsulente</a:t>
            </a:r>
            <a:r>
              <a:rPr lang="sq-AL" sz="2000" dirty="0">
                <a:latin typeface="Cambria" panose="02040503050406030204" pitchFamily="18" charset="0"/>
                <a:ea typeface="Cambria" panose="02040503050406030204" pitchFamily="18" charset="0"/>
              </a:rPr>
              <a:t> për t’i plotësuar fushat e tyre përkatëse të </a:t>
            </a:r>
            <a:r>
              <a:rPr lang="sq-AL" sz="2000" dirty="0" err="1" smtClean="0">
                <a:latin typeface="Cambria" panose="02040503050406030204" pitchFamily="18" charset="0"/>
                <a:ea typeface="Cambria" panose="02040503050406030204" pitchFamily="18" charset="0"/>
              </a:rPr>
              <a:t>ekspërtizës</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përforcojnë përgjegjësinë teknike dhe të bëjnë grupe më të mëdha të </a:t>
            </a:r>
            <a:endParaRPr lang="sq-AL"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       </a:t>
            </a:r>
            <a:r>
              <a:rPr lang="sq-AL" sz="2000" dirty="0" err="1" smtClean="0">
                <a:latin typeface="Cambria" panose="02040503050406030204" pitchFamily="18" charset="0"/>
                <a:ea typeface="Cambria" panose="02040503050406030204" pitchFamily="18" charset="0"/>
              </a:rPr>
              <a:t>ekspërtëve</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në dispozicion</a:t>
            </a:r>
            <a:r>
              <a:rPr lang="sq-AL" sz="2000" dirty="0" smtClean="0">
                <a:latin typeface="Cambria" panose="02040503050406030204" pitchFamily="18" charset="0"/>
                <a:ea typeface="Cambria" panose="02040503050406030204" pitchFamily="18" charset="0"/>
              </a:rPr>
              <a:t>, të </a:t>
            </a:r>
            <a:r>
              <a:rPr lang="sq-AL" sz="2000" dirty="0">
                <a:latin typeface="Cambria" panose="02040503050406030204" pitchFamily="18" charset="0"/>
                <a:ea typeface="Cambria" panose="02040503050406030204" pitchFamily="18" charset="0"/>
              </a:rPr>
              <a:t>japin qasje dhe metodologji më të mira, </a:t>
            </a:r>
            <a:r>
              <a:rPr lang="sq-AL" sz="2000" dirty="0" smtClean="0">
                <a:latin typeface="Cambria" panose="02040503050406030204" pitchFamily="18" charset="0"/>
                <a:ea typeface="Cambria" panose="02040503050406030204" pitchFamily="18" charset="0"/>
              </a:rPr>
              <a:t> dhe në</a:t>
            </a:r>
          </a:p>
          <a:p>
            <a:pPr marL="0"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disa raste të ofrojnë çmime më të ulëta</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bashkim i tillë mund të jetë për një afat të gjatë, e pavarur nga çdo detyrë e veçantë, ose për një detyrë specifike.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Autoriteti </a:t>
            </a:r>
            <a:r>
              <a:rPr lang="sq-AL" sz="2000" dirty="0">
                <a:latin typeface="Cambria" panose="02040503050406030204" pitchFamily="18" charset="0"/>
                <a:ea typeface="Cambria" panose="02040503050406030204" pitchFamily="18" charset="0"/>
              </a:rPr>
              <a:t>Kontraktues duhet t’i përjashtojë kandidatët në rrethanat e përshkruara më </a:t>
            </a:r>
            <a:r>
              <a:rPr lang="sq-AL" sz="2000" dirty="0" smtClean="0">
                <a:latin typeface="Cambria" panose="02040503050406030204" pitchFamily="18" charset="0"/>
                <a:ea typeface="Cambria" panose="02040503050406030204" pitchFamily="18" charset="0"/>
              </a:rPr>
              <a:t>poshtë</a:t>
            </a:r>
            <a:r>
              <a:rPr lang="en-US" sz="2000" dirty="0" smtClean="0">
                <a:latin typeface="Cambria" panose="02040503050406030204" pitchFamily="18" charset="0"/>
                <a:ea typeface="Cambria" panose="02040503050406030204" pitchFamily="18" charset="0"/>
              </a:rPr>
              <a:t>:</a:t>
            </a:r>
          </a:p>
          <a:p>
            <a:pPr marL="0" indent="0">
              <a:buNone/>
            </a:pPr>
            <a:r>
              <a:rPr lang="en-US" sz="2000" b="1" dirty="0" smtClean="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smtClean="0"/>
              <a:t>Departamenti per Trajnime  / KRPP </a:t>
            </a:r>
            <a:endParaRPr lang="en-US" dirty="0"/>
          </a:p>
        </p:txBody>
      </p:sp>
    </p:spTree>
    <p:extLst>
      <p:ext uri="{BB962C8B-B14F-4D97-AF65-F5344CB8AC3E}">
        <p14:creationId xmlns:p14="http://schemas.microsoft.com/office/powerpoint/2010/main" val="17938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lstStyle/>
          <a:p>
            <a:r>
              <a:rPr lang="sq-AL" sz="2800" b="1" dirty="0" smtClean="0">
                <a:solidFill>
                  <a:srgbClr val="002060"/>
                </a:solidFill>
                <a:latin typeface="Cambria" panose="02040503050406030204" pitchFamily="18" charset="0"/>
                <a:ea typeface="Cambria" panose="02040503050406030204" pitchFamily="18" charset="0"/>
              </a:rPr>
              <a:t>Përjashtimi i kandidatëve -</a:t>
            </a:r>
            <a:r>
              <a:rPr lang="sq-AL" sz="2800" dirty="0" smtClean="0">
                <a:latin typeface="Cambria" panose="02040503050406030204" pitchFamily="18" charset="0"/>
                <a:ea typeface="Cambria" panose="02040503050406030204" pitchFamily="18" charset="0"/>
              </a:rPr>
              <a:t> </a:t>
            </a:r>
            <a:r>
              <a:rPr lang="sq-AL" sz="2800" b="1" i="1" dirty="0" smtClean="0">
                <a:solidFill>
                  <a:schemeClr val="bg2">
                    <a:lumMod val="75000"/>
                  </a:schemeClr>
                </a:solidFill>
                <a:latin typeface="Cambria" panose="02040503050406030204" pitchFamily="18" charset="0"/>
                <a:ea typeface="Cambria" panose="02040503050406030204" pitchFamily="18" charset="0"/>
              </a:rPr>
              <a:t>Shërbimet </a:t>
            </a:r>
            <a:r>
              <a:rPr lang="sq-AL" sz="2800" b="1" i="1" dirty="0" err="1">
                <a:solidFill>
                  <a:schemeClr val="bg2">
                    <a:lumMod val="75000"/>
                  </a:schemeClr>
                </a:solidFill>
                <a:latin typeface="Cambria" panose="02040503050406030204" pitchFamily="18" charset="0"/>
                <a:ea typeface="Cambria" panose="02040503050406030204" pitchFamily="18" charset="0"/>
              </a:rPr>
              <a:t>konsulente</a:t>
            </a:r>
            <a:r>
              <a:rPr lang="en-US" sz="2800" b="1" i="1" dirty="0">
                <a:solidFill>
                  <a:schemeClr val="bg2">
                    <a:lumMod val="75000"/>
                  </a:schemeClr>
                </a:solidFill>
                <a:latin typeface="Cambria" panose="02040503050406030204" pitchFamily="18" charset="0"/>
                <a:ea typeface="Cambria" panose="02040503050406030204" pitchFamily="18" charset="0"/>
              </a:rPr>
              <a:t/>
            </a:r>
            <a:br>
              <a:rPr lang="en-US" sz="2800" b="1" i="1" dirty="0">
                <a:solidFill>
                  <a:schemeClr val="bg2">
                    <a:lumMod val="75000"/>
                  </a:schemeClr>
                </a:solidFill>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5943600"/>
          </a:xfrm>
        </p:spPr>
        <p:txBody>
          <a:bodyPr/>
          <a:lstStyle/>
          <a:p>
            <a:pPr marL="0" indent="0">
              <a:buNone/>
            </a:pPr>
            <a:r>
              <a:rPr lang="sq-AL" sz="2000" b="1" dirty="0" smtClean="0">
                <a:latin typeface="Cambria" panose="02040503050406030204" pitchFamily="18" charset="0"/>
                <a:ea typeface="Cambria" panose="02040503050406030204" pitchFamily="18" charset="0"/>
              </a:rPr>
              <a:t>1. Konflikti </a:t>
            </a:r>
            <a:r>
              <a:rPr lang="sq-AL" sz="2000" b="1" dirty="0">
                <a:latin typeface="Cambria" panose="02040503050406030204" pitchFamily="18" charset="0"/>
                <a:ea typeface="Cambria" panose="02040503050406030204" pitchFamily="18" charset="0"/>
              </a:rPr>
              <a:t>ndërmjet aktiviteteve </a:t>
            </a:r>
            <a:r>
              <a:rPr lang="sq-AL" sz="2000" b="1" dirty="0" err="1">
                <a:latin typeface="Cambria" panose="02040503050406030204" pitchFamily="18" charset="0"/>
                <a:ea typeface="Cambria" panose="02040503050406030204" pitchFamily="18" charset="0"/>
              </a:rPr>
              <a:t>konsulente</a:t>
            </a:r>
            <a:r>
              <a:rPr lang="sq-AL" sz="2000" b="1" dirty="0">
                <a:latin typeface="Cambria" panose="02040503050406030204" pitchFamily="18" charset="0"/>
                <a:ea typeface="Cambria" panose="02040503050406030204" pitchFamily="18" charset="0"/>
              </a:rPr>
              <a:t> dhe prokurimit të mallrave,</a:t>
            </a:r>
            <a:endParaRPr lang="en-US" sz="2000" b="1" dirty="0">
              <a:latin typeface="Cambria" panose="02040503050406030204" pitchFamily="18" charset="0"/>
              <a:ea typeface="Cambria" panose="02040503050406030204" pitchFamily="18" charset="0"/>
            </a:endParaRPr>
          </a:p>
          <a:p>
            <a:pPr marL="0" indent="0">
              <a:buNone/>
            </a:pP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punimeve ose shërbimeve</a:t>
            </a:r>
            <a:r>
              <a:rPr lang="sq-AL" sz="2000" b="1"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smtClean="0">
                <a:latin typeface="Cambria" panose="02040503050406030204" pitchFamily="18" charset="0"/>
                <a:ea typeface="Cambria" panose="02040503050406030204" pitchFamily="18" charset="0"/>
              </a:rPr>
              <a:t>N</a:t>
            </a:r>
            <a:r>
              <a:rPr lang="sq-AL" sz="2000" dirty="0" err="1" smtClean="0">
                <a:latin typeface="Cambria" panose="02040503050406030204" pitchFamily="18" charset="0"/>
                <a:ea typeface="Cambria" panose="02040503050406030204" pitchFamily="18" charset="0"/>
              </a:rPr>
              <a:t>jë</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firmë që është angazhuar nga Autoriteti Kontraktues për furnizimin e mallrave, punimeve apo shërbimeve (përveç shërbimeve </a:t>
            </a:r>
            <a:r>
              <a:rPr lang="sq-AL" sz="2000" dirty="0" err="1">
                <a:latin typeface="Cambria" panose="02040503050406030204" pitchFamily="18" charset="0"/>
                <a:ea typeface="Cambria" panose="02040503050406030204" pitchFamily="18" charset="0"/>
              </a:rPr>
              <a:t>konsulente</a:t>
            </a:r>
            <a:r>
              <a:rPr lang="sq-AL" sz="2000" dirty="0">
                <a:latin typeface="Cambria" panose="02040503050406030204" pitchFamily="18" charset="0"/>
                <a:ea typeface="Cambria" panose="02040503050406030204" pitchFamily="18" charset="0"/>
              </a:rPr>
              <a:t>) për një projekt, dhe çdo filial i saj, do të diskualifikohet nga ofrimi i shërbimeve konsulentë që kanë të bëjnë me ato mallra, punime, apo shërbime.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Anasjelltas</a:t>
            </a:r>
            <a:r>
              <a:rPr lang="sq-AL" sz="2000" dirty="0">
                <a:latin typeface="Cambria" panose="02040503050406030204" pitchFamily="18" charset="0"/>
                <a:ea typeface="Cambria" panose="02040503050406030204" pitchFamily="18" charset="0"/>
              </a:rPr>
              <a:t>, një firmë që është punësuar për të ofruar shërbime </a:t>
            </a:r>
            <a:r>
              <a:rPr lang="sq-AL" sz="2000" dirty="0" err="1">
                <a:latin typeface="Cambria" panose="02040503050406030204" pitchFamily="18" charset="0"/>
                <a:ea typeface="Cambria" panose="02040503050406030204" pitchFamily="18" charset="0"/>
              </a:rPr>
              <a:t>konsulente</a:t>
            </a:r>
            <a:r>
              <a:rPr lang="sq-AL" sz="2000" dirty="0">
                <a:latin typeface="Cambria" panose="02040503050406030204" pitchFamily="18" charset="0"/>
                <a:ea typeface="Cambria" panose="02040503050406030204" pitchFamily="18" charset="0"/>
              </a:rPr>
              <a:t> për përgatitjen ose zbatimin e një projekti, dhe çdo filial i saj, do të diskualifikohet nga furnizimi i mallrave, punimeve apo shërbimeve lidhur me shërbimet konsulentë të firmës (përveç shërbimeve </a:t>
            </a:r>
            <a:r>
              <a:rPr lang="sq-AL" sz="2000" dirty="0" err="1">
                <a:latin typeface="Cambria" panose="02040503050406030204" pitchFamily="18" charset="0"/>
                <a:ea typeface="Cambria" panose="02040503050406030204" pitchFamily="18" charset="0"/>
              </a:rPr>
              <a:t>konsulente</a:t>
            </a:r>
            <a:r>
              <a:rPr lang="sq-AL" sz="2000" dirty="0">
                <a:latin typeface="Cambria" panose="02040503050406030204" pitchFamily="18" charset="0"/>
                <a:ea typeface="Cambria" panose="02040503050406030204" pitchFamily="18" charset="0"/>
              </a:rPr>
              <a:t>) që rezultojnë nga ose janë drejtpërdrejtë të lidhura me shërbimet konsulentë të firmës për përgatitjen e tillë apo zbatimin. </a:t>
            </a:r>
            <a:endParaRPr lang="sq-AL" sz="2000" dirty="0" smtClean="0">
              <a:latin typeface="Cambria" panose="02040503050406030204" pitchFamily="18" charset="0"/>
              <a:ea typeface="Cambria" panose="02040503050406030204" pitchFamily="18" charset="0"/>
            </a:endParaRPr>
          </a:p>
          <a:p>
            <a:pPr marL="0" indent="0">
              <a:buNone/>
            </a:pPr>
            <a:r>
              <a:rPr lang="sq-AL" sz="2000" b="1" dirty="0" smtClean="0">
                <a:latin typeface="Cambria" panose="02040503050406030204" pitchFamily="18" charset="0"/>
                <a:ea typeface="Cambria" panose="02040503050406030204" pitchFamily="18" charset="0"/>
              </a:rPr>
              <a:t>2. Konflikti </a:t>
            </a:r>
            <a:r>
              <a:rPr lang="sq-AL" sz="2000" b="1" dirty="0">
                <a:latin typeface="Cambria" panose="02040503050406030204" pitchFamily="18" charset="0"/>
                <a:ea typeface="Cambria" panose="02040503050406030204" pitchFamily="18" charset="0"/>
              </a:rPr>
              <a:t>ndërmjet detyrave </a:t>
            </a:r>
            <a:r>
              <a:rPr lang="sq-AL" sz="2000" b="1" dirty="0" err="1">
                <a:latin typeface="Cambria" panose="02040503050406030204" pitchFamily="18" charset="0"/>
                <a:ea typeface="Cambria" panose="02040503050406030204" pitchFamily="18" charset="0"/>
              </a:rPr>
              <a:t>konsulente</a:t>
            </a:r>
            <a:r>
              <a:rPr lang="sq-AL" sz="2000" dirty="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as </a:t>
            </a:r>
            <a:r>
              <a:rPr lang="sq-AL" sz="2000" dirty="0">
                <a:latin typeface="Cambria" panose="02040503050406030204" pitchFamily="18" charset="0"/>
                <a:ea typeface="Cambria" panose="02040503050406030204" pitchFamily="18" charset="0"/>
              </a:rPr>
              <a:t>konsulentët as ndonjëri prej </a:t>
            </a:r>
            <a:r>
              <a:rPr lang="sq-AL" sz="2000" dirty="0" smtClean="0">
                <a:latin typeface="Cambria" panose="02040503050406030204" pitchFamily="18" charset="0"/>
                <a:ea typeface="Cambria" panose="02040503050406030204" pitchFamily="18" charset="0"/>
              </a:rPr>
              <a:t>filialeve </a:t>
            </a:r>
            <a:r>
              <a:rPr lang="sq-AL" sz="2000" dirty="0">
                <a:latin typeface="Cambria" panose="02040503050406030204" pitchFamily="18" charset="0"/>
                <a:ea typeface="Cambria" panose="02040503050406030204" pitchFamily="18" charset="0"/>
              </a:rPr>
              <a:t>të tij nuk do të punësohen për ndonjë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detyrë </a:t>
            </a:r>
            <a:r>
              <a:rPr lang="sq-AL" sz="2000" dirty="0">
                <a:latin typeface="Cambria" panose="02040503050406030204" pitchFamily="18" charset="0"/>
                <a:ea typeface="Cambria" panose="02040503050406030204" pitchFamily="18" charset="0"/>
              </a:rPr>
              <a:t>që për nga natyra mund </a:t>
            </a:r>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jetë në konflikt me ndonjë detyrë tjetër të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konsulentëve</a:t>
            </a:r>
            <a:r>
              <a:rPr lang="sq-AL" sz="2000" dirty="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2672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47891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sq-AL" sz="2000" b="1" dirty="0" smtClean="0">
                <a:solidFill>
                  <a:srgbClr val="002060"/>
                </a:solidFill>
                <a:latin typeface="Cambria" panose="02040503050406030204" pitchFamily="18" charset="0"/>
                <a:ea typeface="Cambria" panose="02040503050406030204" pitchFamily="18" charset="0"/>
              </a:rPr>
              <a:t/>
            </a:r>
            <a:br>
              <a:rPr lang="sq-AL" sz="2000" b="1" dirty="0" smtClean="0">
                <a:solidFill>
                  <a:srgbClr val="00206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Përjashtimi </a:t>
            </a:r>
            <a:r>
              <a:rPr lang="sq-AL" sz="2800" b="1" dirty="0">
                <a:solidFill>
                  <a:srgbClr val="002060"/>
                </a:solidFill>
                <a:latin typeface="Cambria" panose="02040503050406030204" pitchFamily="18" charset="0"/>
                <a:ea typeface="Cambria" panose="02040503050406030204" pitchFamily="18" charset="0"/>
              </a:rPr>
              <a:t>i kandidatëve -</a:t>
            </a:r>
            <a:r>
              <a:rPr lang="sq-AL" sz="2800" dirty="0">
                <a:latin typeface="Cambria" panose="02040503050406030204" pitchFamily="18" charset="0"/>
                <a:ea typeface="Cambria" panose="02040503050406030204" pitchFamily="18" charset="0"/>
              </a:rPr>
              <a:t> </a:t>
            </a:r>
            <a:r>
              <a:rPr lang="sq-AL" sz="2800" b="1" i="1" dirty="0">
                <a:solidFill>
                  <a:schemeClr val="bg2">
                    <a:lumMod val="75000"/>
                  </a:schemeClr>
                </a:solidFill>
                <a:latin typeface="Cambria" panose="02040503050406030204" pitchFamily="18" charset="0"/>
                <a:ea typeface="Cambria" panose="02040503050406030204" pitchFamily="18" charset="0"/>
              </a:rPr>
              <a:t>Shërbimet </a:t>
            </a:r>
            <a:r>
              <a:rPr lang="sq-AL" sz="2800" b="1" i="1" dirty="0" err="1">
                <a:solidFill>
                  <a:schemeClr val="bg2">
                    <a:lumMod val="75000"/>
                  </a:schemeClr>
                </a:solidFill>
                <a:latin typeface="Cambria" panose="02040503050406030204" pitchFamily="18" charset="0"/>
                <a:ea typeface="Cambria" panose="02040503050406030204" pitchFamily="18" charset="0"/>
              </a:rPr>
              <a:t>konsulente</a:t>
            </a:r>
            <a:r>
              <a:rPr lang="en-US" sz="2800" b="1" i="1" dirty="0">
                <a:solidFill>
                  <a:schemeClr val="bg2">
                    <a:lumMod val="75000"/>
                  </a:schemeClr>
                </a:solidFill>
                <a:latin typeface="Cambria" panose="02040503050406030204" pitchFamily="18" charset="0"/>
                <a:ea typeface="Cambria" panose="02040503050406030204" pitchFamily="18" charset="0"/>
              </a:rPr>
              <a:t/>
            </a:r>
            <a:br>
              <a:rPr lang="en-US" sz="2800" b="1" i="1" dirty="0">
                <a:solidFill>
                  <a:schemeClr val="bg2">
                    <a:lumMod val="75000"/>
                  </a:schemeClr>
                </a:solidFill>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marL="0" indent="0">
              <a:buNone/>
            </a:pPr>
            <a:r>
              <a:rPr lang="sq-AL" sz="2000" b="1" dirty="0" smtClean="0">
                <a:latin typeface="Cambria" panose="02040503050406030204" pitchFamily="18" charset="0"/>
                <a:ea typeface="Cambria" panose="02040503050406030204" pitchFamily="18" charset="0"/>
              </a:rPr>
              <a:t>3. </a:t>
            </a:r>
            <a:r>
              <a:rPr lang="en-US" sz="2000" b="1" dirty="0" smtClean="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Marrëdhënia me personelin e Autoritetit Kontraktues</a:t>
            </a:r>
            <a:r>
              <a:rPr lang="sq-AL" sz="2000" dirty="0">
                <a:latin typeface="Cambria" panose="02040503050406030204" pitchFamily="18" charset="0"/>
                <a:ea typeface="Cambria" panose="02040503050406030204" pitchFamily="18" charset="0"/>
              </a:rPr>
              <a:t>: </a:t>
            </a:r>
          </a:p>
          <a:p>
            <a:pPr marL="0" indent="0">
              <a:buNone/>
            </a:pP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K</a:t>
            </a:r>
            <a:r>
              <a:rPr lang="sq-AL" sz="2000" dirty="0" smtClean="0">
                <a:latin typeface="Cambria" panose="02040503050406030204" pitchFamily="18" charset="0"/>
                <a:ea typeface="Cambria" panose="02040503050406030204" pitchFamily="18" charset="0"/>
              </a:rPr>
              <a:t>onsulentët </a:t>
            </a:r>
            <a:r>
              <a:rPr lang="sq-AL" sz="2000" dirty="0">
                <a:latin typeface="Cambria" panose="02040503050406030204" pitchFamily="18" charset="0"/>
                <a:ea typeface="Cambria" panose="02040503050406030204" pitchFamily="18" charset="0"/>
              </a:rPr>
              <a:t>(përfshirë personelin e tyre dhe nën-konsulentët) që kanë një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biznes </a:t>
            </a:r>
            <a:r>
              <a:rPr lang="sq-AL" sz="2000" dirty="0">
                <a:latin typeface="Cambria" panose="02040503050406030204" pitchFamily="18" charset="0"/>
                <a:ea typeface="Cambria" panose="02040503050406030204" pitchFamily="18" charset="0"/>
              </a:rPr>
              <a:t>ose marrëdhënie familjare me një anëtar të personelit të Autoritetit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Kontraktues</a:t>
            </a:r>
            <a:r>
              <a:rPr lang="sq-AL" sz="2000" dirty="0">
                <a:latin typeface="Cambria" panose="02040503050406030204" pitchFamily="18" charset="0"/>
                <a:ea typeface="Cambria" panose="02040503050406030204" pitchFamily="18" charset="0"/>
              </a:rPr>
              <a:t>, të cilët janë në mënyrë të drejtpërdrejtë ose të tërthorë të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përfshirë </a:t>
            </a:r>
            <a:r>
              <a:rPr lang="sq-AL" sz="2000" dirty="0">
                <a:latin typeface="Cambria" panose="02040503050406030204" pitchFamily="18" charset="0"/>
                <a:ea typeface="Cambria" panose="02040503050406030204" pitchFamily="18" charset="0"/>
              </a:rPr>
              <a:t>në përgatitjen e termave të kontratës, dhe/ose procesin e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përzgjedhjes </a:t>
            </a:r>
            <a:r>
              <a:rPr lang="sq-AL" sz="2000" dirty="0">
                <a:latin typeface="Cambria" panose="02040503050406030204" pitchFamily="18" charset="0"/>
                <a:ea typeface="Cambria" panose="02040503050406030204" pitchFamily="18" charset="0"/>
              </a:rPr>
              <a:t>për atë kontratë, </a:t>
            </a:r>
            <a:r>
              <a:rPr lang="sq-AL" sz="2000" dirty="0" smtClean="0">
                <a:latin typeface="Cambria" panose="02040503050406030204" pitchFamily="18" charset="0"/>
                <a:ea typeface="Cambria" panose="02040503050406030204" pitchFamily="18" charset="0"/>
              </a:rPr>
              <a:t>dhe/ose </a:t>
            </a:r>
            <a:r>
              <a:rPr lang="sq-AL" sz="2000" dirty="0">
                <a:latin typeface="Cambria" panose="02040503050406030204" pitchFamily="18" charset="0"/>
                <a:ea typeface="Cambria" panose="02040503050406030204" pitchFamily="18" charset="0"/>
              </a:rPr>
              <a:t>mbikëqyrjen e kontratës, do të </a:t>
            </a:r>
            <a:endParaRPr lang="en-US" sz="2000" dirty="0" smtClean="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diskualifikohen </a:t>
            </a:r>
            <a:r>
              <a:rPr lang="sq-AL" sz="2000" dirty="0">
                <a:latin typeface="Cambria" panose="02040503050406030204" pitchFamily="18" charset="0"/>
                <a:ea typeface="Cambria" panose="02040503050406030204" pitchFamily="18" charset="0"/>
              </a:rPr>
              <a:t>nga ofrimi i shërbimeve konsulentë lidhur me këtë kontratë.</a:t>
            </a:r>
          </a:p>
          <a:p>
            <a:pPr marL="0" indent="0">
              <a:buNone/>
            </a:pP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286000" y="6356350"/>
            <a:ext cx="4419600" cy="365125"/>
          </a:xfrm>
        </p:spPr>
        <p:txBody>
          <a:bodyPr/>
          <a:lstStyle/>
          <a:p>
            <a:r>
              <a:rPr lang="en-US" dirty="0" err="1" smtClean="0"/>
              <a:t>Departamenti</a:t>
            </a:r>
            <a:r>
              <a:rPr lang="en-US" dirty="0" smtClean="0"/>
              <a:t> per Trajnime  / KRPP </a:t>
            </a:r>
            <a:endParaRPr lang="en-US" dirty="0"/>
          </a:p>
        </p:txBody>
      </p:sp>
    </p:spTree>
    <p:extLst>
      <p:ext uri="{BB962C8B-B14F-4D97-AF65-F5344CB8AC3E}">
        <p14:creationId xmlns:p14="http://schemas.microsoft.com/office/powerpoint/2010/main" val="3757538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7" name="Title 1"/>
          <p:cNvSpPr txBox="1">
            <a:spLocks/>
          </p:cNvSpPr>
          <p:nvPr/>
        </p:nvSpPr>
        <p:spPr>
          <a:xfrm>
            <a:off x="-76200" y="-461666"/>
            <a:ext cx="9144000" cy="15529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9" name="Rectangle 8"/>
          <p:cNvSpPr/>
          <p:nvPr/>
        </p:nvSpPr>
        <p:spPr>
          <a:xfrm>
            <a:off x="0" y="1143000"/>
            <a:ext cx="9144000" cy="5632311"/>
          </a:xfrm>
          <a:prstGeom prst="rect">
            <a:avLst/>
          </a:prstGeom>
        </p:spPr>
        <p:txBody>
          <a:bodyPr wrap="square">
            <a:spAutoFit/>
          </a:bodyPr>
          <a:lstStyle/>
          <a:p>
            <a:pPr>
              <a:buFont typeface="Arial" pitchFamily="34" charset="0"/>
              <a:buChar char="•"/>
            </a:pPr>
            <a:r>
              <a:rPr lang="en-US" sz="2000" dirty="0" smtClean="0"/>
              <a:t> </a:t>
            </a:r>
            <a:r>
              <a:rPr lang="sq-AL" sz="2000" dirty="0" smtClean="0">
                <a:latin typeface="Cambria" panose="02040503050406030204" pitchFamily="18" charset="0"/>
                <a:ea typeface="Cambria" panose="02040503050406030204" pitchFamily="18" charset="0"/>
              </a:rPr>
              <a:t>Kur prokuron </a:t>
            </a:r>
            <a:r>
              <a:rPr lang="sq-AL" sz="2000" b="1" dirty="0" smtClean="0">
                <a:latin typeface="Cambria" panose="02040503050406030204" pitchFamily="18" charset="0"/>
                <a:ea typeface="Cambria" panose="02040503050406030204" pitchFamily="18" charset="0"/>
              </a:rPr>
              <a:t>Shërbimet e </a:t>
            </a:r>
            <a:r>
              <a:rPr lang="sq-AL" sz="2000" b="1" dirty="0" err="1" smtClean="0">
                <a:latin typeface="Cambria" panose="02040503050406030204" pitchFamily="18" charset="0"/>
                <a:ea typeface="Cambria" panose="02040503050406030204" pitchFamily="18" charset="0"/>
              </a:rPr>
              <a:t>Konsulencës</a:t>
            </a:r>
            <a:r>
              <a:rPr lang="sq-AL" sz="2000" dirty="0" smtClean="0">
                <a:latin typeface="Cambria" panose="02040503050406030204" pitchFamily="18" charset="0"/>
                <a:ea typeface="Cambria" panose="02040503050406030204" pitchFamily="18" charset="0"/>
              </a:rPr>
              <a:t>, AK do të llogarit shpenzimet e detyrës. </a:t>
            </a:r>
          </a:p>
          <a:p>
            <a:r>
              <a:rPr lang="sq-AL" sz="2000" dirty="0" smtClean="0">
                <a:latin typeface="Cambria" panose="02040503050406030204" pitchFamily="18" charset="0"/>
                <a:ea typeface="Cambria" panose="02040503050406030204" pitchFamily="18" charset="0"/>
              </a:rPr>
              <a:t>   Kur kalkulon vlerën e parashikuar AK merr parasysh koston e: </a:t>
            </a:r>
            <a:endParaRPr lang="en-US" sz="2000" dirty="0" smtClean="0">
              <a:latin typeface="Cambria" panose="02040503050406030204" pitchFamily="18" charset="0"/>
              <a:ea typeface="Cambria" panose="02040503050406030204" pitchFamily="18" charset="0"/>
            </a:endParaRPr>
          </a:p>
          <a:p>
            <a:pPr marL="800100" lvl="0" indent="-342900">
              <a:buFont typeface="Arial" panose="020B0604020202020204" pitchFamily="34" charset="0"/>
              <a:buChar char="•"/>
            </a:pPr>
            <a:r>
              <a:rPr lang="sq-AL" sz="2000" dirty="0" smtClean="0">
                <a:latin typeface="Cambria" panose="02040503050406030204" pitchFamily="18" charset="0"/>
                <a:ea typeface="Cambria" panose="02040503050406030204" pitchFamily="18" charset="0"/>
              </a:rPr>
              <a:t>stafit, </a:t>
            </a:r>
            <a:endParaRPr lang="en-US" sz="2000" dirty="0" smtClean="0">
              <a:latin typeface="Cambria" panose="02040503050406030204" pitchFamily="18" charset="0"/>
              <a:ea typeface="Cambria" panose="02040503050406030204" pitchFamily="18" charset="0"/>
            </a:endParaRPr>
          </a:p>
          <a:p>
            <a:pPr marL="800100" lvl="0" indent="-342900">
              <a:buFont typeface="Arial" panose="020B0604020202020204" pitchFamily="34" charset="0"/>
              <a:buChar char="•"/>
            </a:pPr>
            <a:r>
              <a:rPr lang="sq-AL" sz="2000" dirty="0" smtClean="0">
                <a:latin typeface="Cambria" panose="02040503050406030204" pitchFamily="18" charset="0"/>
                <a:ea typeface="Cambria" panose="02040503050406030204" pitchFamily="18" charset="0"/>
              </a:rPr>
              <a:t>zyrës, </a:t>
            </a:r>
            <a:endParaRPr lang="en-US" sz="2000" dirty="0" smtClean="0">
              <a:latin typeface="Cambria" panose="02040503050406030204" pitchFamily="18" charset="0"/>
              <a:ea typeface="Cambria" panose="02040503050406030204" pitchFamily="18" charset="0"/>
            </a:endParaRPr>
          </a:p>
          <a:p>
            <a:pPr marL="800100" lvl="0" indent="-342900">
              <a:buFont typeface="Arial" panose="020B0604020202020204" pitchFamily="34" charset="0"/>
              <a:buChar char="•"/>
            </a:pPr>
            <a:r>
              <a:rPr lang="sq-AL" sz="2000" dirty="0" smtClean="0">
                <a:latin typeface="Cambria" panose="02040503050406030204" pitchFamily="18" charset="0"/>
                <a:ea typeface="Cambria" panose="02040503050406030204" pitchFamily="18" charset="0"/>
              </a:rPr>
              <a:t>shpenzimeve operative, </a:t>
            </a:r>
            <a:endParaRPr lang="en-US" sz="2000" dirty="0" smtClean="0">
              <a:latin typeface="Cambria" panose="02040503050406030204" pitchFamily="18" charset="0"/>
              <a:ea typeface="Cambria" panose="02040503050406030204" pitchFamily="18" charset="0"/>
            </a:endParaRPr>
          </a:p>
          <a:p>
            <a:pPr marL="800100" lvl="0" indent="-342900">
              <a:buFont typeface="Arial" panose="020B0604020202020204" pitchFamily="34" charset="0"/>
              <a:buChar char="•"/>
            </a:pPr>
            <a:r>
              <a:rPr lang="sq-AL" sz="2000" dirty="0" smtClean="0">
                <a:latin typeface="Cambria" panose="02040503050406030204" pitchFamily="18" charset="0"/>
                <a:ea typeface="Cambria" panose="02040503050406030204" pitchFamily="18" charset="0"/>
              </a:rPr>
              <a:t>transportit dhe pagesat, dhe </a:t>
            </a:r>
            <a:endParaRPr lang="en-US" sz="2000" dirty="0" smtClean="0">
              <a:latin typeface="Cambria" panose="02040503050406030204" pitchFamily="18" charset="0"/>
              <a:ea typeface="Cambria" panose="02040503050406030204" pitchFamily="18" charset="0"/>
            </a:endParaRPr>
          </a:p>
          <a:p>
            <a:pPr marL="800100" lvl="0" indent="-342900">
              <a:buFont typeface="Arial" panose="020B0604020202020204" pitchFamily="34" charset="0"/>
              <a:buChar char="•"/>
            </a:pPr>
            <a:r>
              <a:rPr lang="sq-AL" sz="2000" i="1" dirty="0" err="1" smtClean="0">
                <a:latin typeface="Cambria" panose="02040503050406030204" pitchFamily="18" charset="0"/>
                <a:ea typeface="Cambria" panose="02040503050406030204" pitchFamily="18" charset="0"/>
              </a:rPr>
              <a:t>opsionale</a:t>
            </a:r>
            <a:r>
              <a:rPr lang="sq-AL" sz="2000" dirty="0" smtClean="0">
                <a:latin typeface="Cambria" panose="02040503050406030204" pitchFamily="18" charset="0"/>
                <a:ea typeface="Cambria" panose="02040503050406030204" pitchFamily="18" charset="0"/>
              </a:rPr>
              <a:t>, shpenzimet për ndërmarrjen e testeve ose marrjen e mostrave.</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Font typeface="Arial" pitchFamily="34" charset="0"/>
              <a:buChar char="•"/>
            </a:pP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Kostot duhet të ndahen në </a:t>
            </a:r>
            <a:r>
              <a:rPr lang="sq-AL" sz="2000" b="1" dirty="0" smtClean="0">
                <a:latin typeface="Cambria" panose="02040503050406030204" pitchFamily="18" charset="0"/>
                <a:ea typeface="Cambria" panose="02040503050406030204" pitchFamily="18" charset="0"/>
              </a:rPr>
              <a:t>dy kategori të gjera</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marL="914400" lvl="1" indent="-457200">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Tarifa </a:t>
            </a:r>
            <a:r>
              <a:rPr lang="sq-AL" sz="2000" dirty="0" smtClean="0">
                <a:latin typeface="Cambria" panose="02040503050406030204" pitchFamily="18" charset="0"/>
                <a:ea typeface="Cambria" panose="02040503050406030204" pitchFamily="18" charset="0"/>
              </a:rPr>
              <a:t>(ose shpërblimet) - stafi kryesore dhe stafi tjetër; dhe </a:t>
            </a:r>
            <a:endParaRPr lang="en-US" sz="2000" dirty="0" smtClean="0">
              <a:latin typeface="Cambria" panose="02040503050406030204" pitchFamily="18" charset="0"/>
              <a:ea typeface="Cambria" panose="02040503050406030204" pitchFamily="18" charset="0"/>
            </a:endParaRPr>
          </a:p>
          <a:p>
            <a:pPr marL="914400" lvl="1" indent="-457200">
              <a:buFont typeface="Wingdings" panose="05000000000000000000" pitchFamily="2" charset="2"/>
              <a:buChar char="§"/>
            </a:pPr>
            <a:r>
              <a:rPr lang="sq-AL" sz="2000" i="1" dirty="0" err="1" smtClean="0">
                <a:latin typeface="Cambria" panose="02040503050406030204" pitchFamily="18" charset="0"/>
                <a:ea typeface="Cambria" panose="02040503050406030204" pitchFamily="18" charset="0"/>
              </a:rPr>
              <a:t>Rimbursueshme</a:t>
            </a:r>
            <a:r>
              <a:rPr lang="sq-AL" sz="2000" i="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Transporti (ajror /tokësor ), Akomodimi i stafit (Zyra / Qira), Mobilet - Pajisjet, Furnizimet - Shërbimet Publike, Raportet-Dokumentet (përkthimi, redaktimi, shtypja).</a:t>
            </a:r>
          </a:p>
          <a:p>
            <a:pPr lvl="1"/>
            <a:endParaRPr lang="sq-AL" sz="2000" dirty="0">
              <a:latin typeface="Cambria" panose="02040503050406030204" pitchFamily="18" charset="0"/>
              <a:ea typeface="Cambria" panose="02040503050406030204" pitchFamily="18" charset="0"/>
            </a:endParaRPr>
          </a:p>
          <a:p>
            <a:pPr lvl="1"/>
            <a:r>
              <a:rPr lang="sq-AL" sz="2000" dirty="0" smtClean="0">
                <a:latin typeface="Cambria" panose="02040503050406030204" pitchFamily="18" charset="0"/>
                <a:ea typeface="Cambria" panose="02040503050406030204" pitchFamily="18" charset="0"/>
              </a:rPr>
              <a:t>Klasifikimi </a:t>
            </a:r>
            <a:r>
              <a:rPr lang="sq-AL" sz="2000" dirty="0">
                <a:latin typeface="Cambria" panose="02040503050406030204" pitchFamily="18" charset="0"/>
                <a:ea typeface="Cambria" panose="02040503050406030204" pitchFamily="18" charset="0"/>
              </a:rPr>
              <a:t>i një kontrate shërbimi mund të jetë i vështirë, pasi qe </a:t>
            </a:r>
            <a:r>
              <a:rPr lang="sq-AL" sz="2000" b="1" dirty="0">
                <a:latin typeface="Cambria" panose="02040503050406030204" pitchFamily="18" charset="0"/>
                <a:ea typeface="Cambria" panose="02040503050406030204" pitchFamily="18" charset="0"/>
              </a:rPr>
              <a:t>prej të gjitha llojeve te kontratave</a:t>
            </a:r>
            <a:r>
              <a:rPr lang="sq-AL" sz="2000" dirty="0">
                <a:latin typeface="Cambria" panose="02040503050406030204" pitchFamily="18" charset="0"/>
                <a:ea typeface="Cambria" panose="02040503050406030204" pitchFamily="18" charset="0"/>
              </a:rPr>
              <a:t> në dispozicion shërbimet janë ato </a:t>
            </a:r>
            <a:r>
              <a:rPr lang="sq-AL" sz="2000" b="1" dirty="0">
                <a:latin typeface="Cambria" panose="02040503050406030204" pitchFamily="18" charset="0"/>
                <a:ea typeface="Cambria" panose="02040503050406030204" pitchFamily="18" charset="0"/>
              </a:rPr>
              <a:t>te cilat me se shumti "përzihen" me llojet e tjera të </a:t>
            </a:r>
            <a:r>
              <a:rPr lang="sq-AL" sz="2000" b="1" dirty="0" smtClean="0">
                <a:latin typeface="Cambria" panose="02040503050406030204" pitchFamily="18" charset="0"/>
                <a:ea typeface="Cambria" panose="02040503050406030204" pitchFamily="18" charset="0"/>
              </a:rPr>
              <a:t>kontratave</a:t>
            </a:r>
            <a:endParaRPr lang="en-US" sz="2400" dirty="0" smtClean="0"/>
          </a:p>
        </p:txBody>
      </p:sp>
      <p:sp>
        <p:nvSpPr>
          <p:cNvPr id="4" name="Rectangle 3"/>
          <p:cNvSpPr/>
          <p:nvPr/>
        </p:nvSpPr>
        <p:spPr>
          <a:xfrm>
            <a:off x="0" y="130167"/>
            <a:ext cx="9144000" cy="523220"/>
          </a:xfrm>
          <a:prstGeom prst="rect">
            <a:avLst/>
          </a:prstGeom>
        </p:spPr>
        <p:txBody>
          <a:bodyPr wrap="square">
            <a:spAutoFit/>
          </a:bodyPr>
          <a:lstStyle/>
          <a:p>
            <a:pPr marL="381000" indent="-381000" algn="ctr">
              <a:defRPr/>
            </a:pPr>
            <a:r>
              <a:rPr lang="sq-AL" sz="2800" b="1" dirty="0">
                <a:solidFill>
                  <a:schemeClr val="bg2">
                    <a:lumMod val="75000"/>
                  </a:schemeClr>
                </a:solidFill>
                <a:latin typeface="Cambria" panose="02040503050406030204" pitchFamily="18" charset="0"/>
                <a:ea typeface="Cambria" panose="02040503050406030204" pitchFamily="18" charset="0"/>
              </a:rPr>
              <a:t>Vlera e parashikuar e kontratave te shërbimeve</a:t>
            </a:r>
            <a:r>
              <a:rPr lang="en-US" sz="2800" b="1" dirty="0">
                <a:solidFill>
                  <a:schemeClr val="bg2">
                    <a:lumMod val="75000"/>
                  </a:schemeClr>
                </a:solidFill>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2274194179"/>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22637</TotalTime>
  <Words>5962</Words>
  <Application>Microsoft Office PowerPoint</Application>
  <PresentationFormat>On-screen Show (4:3)</PresentationFormat>
  <Paragraphs>764</Paragraphs>
  <Slides>49</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49</vt:i4>
      </vt:variant>
    </vt:vector>
  </HeadingPairs>
  <TitlesOfParts>
    <vt:vector size="61" baseType="lpstr">
      <vt:lpstr>ＭＳ Ｐゴシック</vt:lpstr>
      <vt:lpstr>Agency FB</vt:lpstr>
      <vt:lpstr>Arial</vt:lpstr>
      <vt:lpstr>Calibri</vt:lpstr>
      <vt:lpstr>Cambria</vt:lpstr>
      <vt:lpstr>Garamond</vt:lpstr>
      <vt:lpstr>JEOLDF+TimesNewRoman</vt:lpstr>
      <vt:lpstr>MyriadPro-Light</vt:lpstr>
      <vt:lpstr>Symbol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Shërbimet konsulente </vt:lpstr>
      <vt:lpstr>Përjashtimi i kandidatëve - Shërbimet konsulente </vt:lpstr>
      <vt:lpstr> Përjashtimi i kandidatëve - Shërbimet konsulente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Termat e Referencës zakonisht përbëhen nga: </vt:lpstr>
      <vt:lpstr>Termat e Referencës zakonisht përbëhen nga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Zhvillimi i Termave të Referencës</vt:lpstr>
      <vt:lpstr>Termat e Referencës</vt:lpstr>
      <vt:lpstr>PowerPoint Presentation</vt:lpstr>
      <vt:lpstr>Zhvillim i Vlerësimeve të Kostos dhe buxheti  </vt:lpstr>
      <vt:lpstr>Shembulli 1 </vt:lpstr>
      <vt:lpstr>Publikimi i njoftimit për kontratë. Para-kualifikimi</vt:lpstr>
      <vt:lpstr>Pranimi i tenderëve</vt:lpstr>
      <vt:lpstr>Propozimet teknike dhe financiare</vt:lpstr>
      <vt:lpstr>Vlerësimi i propozimeve teknike</vt:lpstr>
      <vt:lpstr>Vlerësimi i propozimeve teknike</vt:lpstr>
      <vt:lpstr>Hapja publike e propozimeve financiare</vt:lpstr>
      <vt:lpstr>Vlerësimi përfundimtar i cilësisë &amp; Kostoja dhe dhënia e kontratës</vt:lpstr>
      <vt:lpstr> Vlerësimi përfundimtar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Ilirk</cp:lastModifiedBy>
  <cp:revision>611</cp:revision>
  <cp:lastPrinted>1601-01-01T00:00:00Z</cp:lastPrinted>
  <dcterms:created xsi:type="dcterms:W3CDTF">1601-01-01T00:00:00Z</dcterms:created>
  <dcterms:modified xsi:type="dcterms:W3CDTF">2023-01-03T20:07:10Z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